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65"/>
  </p:notesMasterIdLst>
  <p:sldIdLst>
    <p:sldId id="330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2" r:id="rId26"/>
    <p:sldId id="293" r:id="rId27"/>
    <p:sldId id="294" r:id="rId28"/>
    <p:sldId id="295" r:id="rId29"/>
    <p:sldId id="296" r:id="rId30"/>
    <p:sldId id="297" r:id="rId31"/>
    <p:sldId id="298" r:id="rId32"/>
    <p:sldId id="299" r:id="rId33"/>
    <p:sldId id="300" r:id="rId34"/>
    <p:sldId id="301" r:id="rId35"/>
    <p:sldId id="302" r:id="rId36"/>
    <p:sldId id="303" r:id="rId37"/>
    <p:sldId id="304" r:id="rId38"/>
    <p:sldId id="305" r:id="rId39"/>
    <p:sldId id="306" r:id="rId40"/>
    <p:sldId id="307" r:id="rId41"/>
    <p:sldId id="308" r:id="rId42"/>
    <p:sldId id="309" r:id="rId43"/>
    <p:sldId id="310" r:id="rId44"/>
    <p:sldId id="311" r:id="rId45"/>
    <p:sldId id="312" r:id="rId46"/>
    <p:sldId id="313" r:id="rId47"/>
    <p:sldId id="314" r:id="rId48"/>
    <p:sldId id="315" r:id="rId49"/>
    <p:sldId id="316" r:id="rId50"/>
    <p:sldId id="317" r:id="rId51"/>
    <p:sldId id="318" r:id="rId52"/>
    <p:sldId id="319" r:id="rId53"/>
    <p:sldId id="320" r:id="rId54"/>
    <p:sldId id="321" r:id="rId55"/>
    <p:sldId id="322" r:id="rId56"/>
    <p:sldId id="323" r:id="rId57"/>
    <p:sldId id="324" r:id="rId58"/>
    <p:sldId id="325" r:id="rId59"/>
    <p:sldId id="326" r:id="rId60"/>
    <p:sldId id="327" r:id="rId61"/>
    <p:sldId id="328" r:id="rId62"/>
    <p:sldId id="329" r:id="rId63"/>
    <p:sldId id="266" r:id="rId64"/>
  </p:sldIdLst>
  <p:sldSz cx="16257588" cy="10158413"/>
  <p:notesSz cx="6858000" cy="9144000"/>
  <p:defaultTextStyle>
    <a:defPPr>
      <a:defRPr lang="en-US"/>
    </a:defPPr>
    <a:lvl1pPr marL="0" algn="l" defTabSz="1267752" rtl="0" eaLnBrk="1" latinLnBrk="0" hangingPunct="1">
      <a:defRPr sz="2496" kern="1200">
        <a:solidFill>
          <a:schemeClr val="tx1"/>
        </a:solidFill>
        <a:latin typeface="+mn-lt"/>
        <a:ea typeface="+mn-ea"/>
        <a:cs typeface="+mn-cs"/>
      </a:defRPr>
    </a:lvl1pPr>
    <a:lvl2pPr marL="633876" algn="l" defTabSz="1267752" rtl="0" eaLnBrk="1" latinLnBrk="0" hangingPunct="1">
      <a:defRPr sz="2496" kern="1200">
        <a:solidFill>
          <a:schemeClr val="tx1"/>
        </a:solidFill>
        <a:latin typeface="+mn-lt"/>
        <a:ea typeface="+mn-ea"/>
        <a:cs typeface="+mn-cs"/>
      </a:defRPr>
    </a:lvl2pPr>
    <a:lvl3pPr marL="1267752" algn="l" defTabSz="1267752" rtl="0" eaLnBrk="1" latinLnBrk="0" hangingPunct="1">
      <a:defRPr sz="2496" kern="1200">
        <a:solidFill>
          <a:schemeClr val="tx1"/>
        </a:solidFill>
        <a:latin typeface="+mn-lt"/>
        <a:ea typeface="+mn-ea"/>
        <a:cs typeface="+mn-cs"/>
      </a:defRPr>
    </a:lvl3pPr>
    <a:lvl4pPr marL="1901628" algn="l" defTabSz="1267752" rtl="0" eaLnBrk="1" latinLnBrk="0" hangingPunct="1">
      <a:defRPr sz="2496" kern="1200">
        <a:solidFill>
          <a:schemeClr val="tx1"/>
        </a:solidFill>
        <a:latin typeface="+mn-lt"/>
        <a:ea typeface="+mn-ea"/>
        <a:cs typeface="+mn-cs"/>
      </a:defRPr>
    </a:lvl4pPr>
    <a:lvl5pPr marL="2535502" algn="l" defTabSz="1267752" rtl="0" eaLnBrk="1" latinLnBrk="0" hangingPunct="1">
      <a:defRPr sz="2496" kern="1200">
        <a:solidFill>
          <a:schemeClr val="tx1"/>
        </a:solidFill>
        <a:latin typeface="+mn-lt"/>
        <a:ea typeface="+mn-ea"/>
        <a:cs typeface="+mn-cs"/>
      </a:defRPr>
    </a:lvl5pPr>
    <a:lvl6pPr marL="3169379" algn="l" defTabSz="1267752" rtl="0" eaLnBrk="1" latinLnBrk="0" hangingPunct="1">
      <a:defRPr sz="2496" kern="1200">
        <a:solidFill>
          <a:schemeClr val="tx1"/>
        </a:solidFill>
        <a:latin typeface="+mn-lt"/>
        <a:ea typeface="+mn-ea"/>
        <a:cs typeface="+mn-cs"/>
      </a:defRPr>
    </a:lvl6pPr>
    <a:lvl7pPr marL="3803254" algn="l" defTabSz="1267752" rtl="0" eaLnBrk="1" latinLnBrk="0" hangingPunct="1">
      <a:defRPr sz="2496" kern="1200">
        <a:solidFill>
          <a:schemeClr val="tx1"/>
        </a:solidFill>
        <a:latin typeface="+mn-lt"/>
        <a:ea typeface="+mn-ea"/>
        <a:cs typeface="+mn-cs"/>
      </a:defRPr>
    </a:lvl7pPr>
    <a:lvl8pPr marL="4437130" algn="l" defTabSz="1267752" rtl="0" eaLnBrk="1" latinLnBrk="0" hangingPunct="1">
      <a:defRPr sz="2496" kern="1200">
        <a:solidFill>
          <a:schemeClr val="tx1"/>
        </a:solidFill>
        <a:latin typeface="+mn-lt"/>
        <a:ea typeface="+mn-ea"/>
        <a:cs typeface="+mn-cs"/>
      </a:defRPr>
    </a:lvl8pPr>
    <a:lvl9pPr marL="5071006" algn="l" defTabSz="1267752" rtl="0" eaLnBrk="1" latinLnBrk="0" hangingPunct="1">
      <a:defRPr sz="249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956"/>
    <a:srgbClr val="0053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62"/>
  </p:normalViewPr>
  <p:slideViewPr>
    <p:cSldViewPr snapToGrid="0" snapToObjects="1">
      <p:cViewPr varScale="1">
        <p:scale>
          <a:sx n="74" d="100"/>
          <a:sy n="74" d="100"/>
        </p:scale>
        <p:origin x="99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58D53C-149F-6740-BCDE-ADDE24609432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8850" y="1143000"/>
            <a:ext cx="49403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137FE-F796-2E41-88C3-6EBCF174D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21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67752" rtl="0" eaLnBrk="1" latinLnBrk="0" hangingPunct="1">
      <a:defRPr sz="1664" kern="1200">
        <a:solidFill>
          <a:schemeClr val="tx1"/>
        </a:solidFill>
        <a:latin typeface="+mn-lt"/>
        <a:ea typeface="+mn-ea"/>
        <a:cs typeface="+mn-cs"/>
      </a:defRPr>
    </a:lvl1pPr>
    <a:lvl2pPr marL="633876" algn="l" defTabSz="1267752" rtl="0" eaLnBrk="1" latinLnBrk="0" hangingPunct="1">
      <a:defRPr sz="1664" kern="1200">
        <a:solidFill>
          <a:schemeClr val="tx1"/>
        </a:solidFill>
        <a:latin typeface="+mn-lt"/>
        <a:ea typeface="+mn-ea"/>
        <a:cs typeface="+mn-cs"/>
      </a:defRPr>
    </a:lvl2pPr>
    <a:lvl3pPr marL="1267752" algn="l" defTabSz="1267752" rtl="0" eaLnBrk="1" latinLnBrk="0" hangingPunct="1">
      <a:defRPr sz="1664" kern="1200">
        <a:solidFill>
          <a:schemeClr val="tx1"/>
        </a:solidFill>
        <a:latin typeface="+mn-lt"/>
        <a:ea typeface="+mn-ea"/>
        <a:cs typeface="+mn-cs"/>
      </a:defRPr>
    </a:lvl3pPr>
    <a:lvl4pPr marL="1901628" algn="l" defTabSz="1267752" rtl="0" eaLnBrk="1" latinLnBrk="0" hangingPunct="1">
      <a:defRPr sz="1664" kern="1200">
        <a:solidFill>
          <a:schemeClr val="tx1"/>
        </a:solidFill>
        <a:latin typeface="+mn-lt"/>
        <a:ea typeface="+mn-ea"/>
        <a:cs typeface="+mn-cs"/>
      </a:defRPr>
    </a:lvl4pPr>
    <a:lvl5pPr marL="2535502" algn="l" defTabSz="1267752" rtl="0" eaLnBrk="1" latinLnBrk="0" hangingPunct="1">
      <a:defRPr sz="1664" kern="1200">
        <a:solidFill>
          <a:schemeClr val="tx1"/>
        </a:solidFill>
        <a:latin typeface="+mn-lt"/>
        <a:ea typeface="+mn-ea"/>
        <a:cs typeface="+mn-cs"/>
      </a:defRPr>
    </a:lvl5pPr>
    <a:lvl6pPr marL="3169379" algn="l" defTabSz="1267752" rtl="0" eaLnBrk="1" latinLnBrk="0" hangingPunct="1">
      <a:defRPr sz="1664" kern="1200">
        <a:solidFill>
          <a:schemeClr val="tx1"/>
        </a:solidFill>
        <a:latin typeface="+mn-lt"/>
        <a:ea typeface="+mn-ea"/>
        <a:cs typeface="+mn-cs"/>
      </a:defRPr>
    </a:lvl6pPr>
    <a:lvl7pPr marL="3803254" algn="l" defTabSz="1267752" rtl="0" eaLnBrk="1" latinLnBrk="0" hangingPunct="1">
      <a:defRPr sz="1664" kern="1200">
        <a:solidFill>
          <a:schemeClr val="tx1"/>
        </a:solidFill>
        <a:latin typeface="+mn-lt"/>
        <a:ea typeface="+mn-ea"/>
        <a:cs typeface="+mn-cs"/>
      </a:defRPr>
    </a:lvl7pPr>
    <a:lvl8pPr marL="4437130" algn="l" defTabSz="1267752" rtl="0" eaLnBrk="1" latinLnBrk="0" hangingPunct="1">
      <a:defRPr sz="1664" kern="1200">
        <a:solidFill>
          <a:schemeClr val="tx1"/>
        </a:solidFill>
        <a:latin typeface="+mn-lt"/>
        <a:ea typeface="+mn-ea"/>
        <a:cs typeface="+mn-cs"/>
      </a:defRPr>
    </a:lvl8pPr>
    <a:lvl9pPr marL="5071006" algn="l" defTabSz="1267752" rtl="0" eaLnBrk="1" latinLnBrk="0" hangingPunct="1">
      <a:defRPr sz="166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512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1082801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3379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3858334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3584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31656424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3891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16659730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4198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9514880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4403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36408732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4608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6915347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4813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979447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5120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17499081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5325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3101948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5837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325883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1024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6791475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6246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5767899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6553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2223021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6963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01738" y="833438"/>
            <a:ext cx="4429125" cy="2768600"/>
          </a:xfrm>
          <a:ln cap="flat"/>
        </p:spPr>
      </p:sp>
    </p:spTree>
    <p:extLst>
      <p:ext uri="{BB962C8B-B14F-4D97-AF65-F5344CB8AC3E}">
        <p14:creationId xmlns:p14="http://schemas.microsoft.com/office/powerpoint/2010/main" val="39465327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7373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4499473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7680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42907258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8089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8560294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8397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3704532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1433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703161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1638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1276785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1843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9621262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2048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3333954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22531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37013320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2457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15330194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31747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34406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B72F0-795F-DC49-8A85-915BF0F265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4000" y="7776000"/>
            <a:ext cx="10080000" cy="796487"/>
          </a:xfrm>
        </p:spPr>
        <p:txBody>
          <a:bodyPr anchor="t">
            <a:normAutofit/>
          </a:bodyPr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1192D-1B69-A648-85CB-F16FFBDED5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4000" y="8572487"/>
            <a:ext cx="10080000" cy="796487"/>
          </a:xfrm>
        </p:spPr>
        <p:txBody>
          <a:bodyPr anchor="t">
            <a:normAutofit/>
          </a:bodyPr>
          <a:lstStyle>
            <a:lvl1pPr marL="0" indent="0" algn="l">
              <a:buNone/>
              <a:defRPr sz="3500">
                <a:solidFill>
                  <a:srgbClr val="00A956"/>
                </a:solidFill>
                <a:latin typeface="Georgia" panose="02040502050405020303" pitchFamily="18" charset="0"/>
              </a:defRPr>
            </a:lvl1pPr>
            <a:lvl2pPr marL="609671" indent="0" algn="ctr">
              <a:buNone/>
              <a:defRPr sz="2667"/>
            </a:lvl2pPr>
            <a:lvl3pPr marL="1219342" indent="0" algn="ctr">
              <a:buNone/>
              <a:defRPr sz="2400"/>
            </a:lvl3pPr>
            <a:lvl4pPr marL="1829014" indent="0" algn="ctr">
              <a:buNone/>
              <a:defRPr sz="2134"/>
            </a:lvl4pPr>
            <a:lvl5pPr marL="2438685" indent="0" algn="ctr">
              <a:buNone/>
              <a:defRPr sz="2134"/>
            </a:lvl5pPr>
            <a:lvl6pPr marL="3048356" indent="0" algn="ctr">
              <a:buNone/>
              <a:defRPr sz="2134"/>
            </a:lvl6pPr>
            <a:lvl7pPr marL="3658027" indent="0" algn="ctr">
              <a:buNone/>
              <a:defRPr sz="2134"/>
            </a:lvl7pPr>
            <a:lvl8pPr marL="4267697" indent="0" algn="ctr">
              <a:buNone/>
              <a:defRPr sz="2134"/>
            </a:lvl8pPr>
            <a:lvl9pPr marL="4877370" indent="0" algn="ctr">
              <a:buNone/>
              <a:defRPr sz="213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729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D19D5-0F85-CB4E-B0A9-93B988A6B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9A43A-A3AB-9641-9E5A-9DA8B2CC0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/>
              <a:t>06.11.19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B5666-28FF-9F4F-8C5C-D50684398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F1F43-8673-9348-80A9-029FC3617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CC47E-4B7D-1647-9F80-3037E352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397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8995B1-CE25-1148-9140-B20A1F189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/>
              <a:t>06.11.19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C093B2-889C-3D45-91E5-6ABBE19F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778FF8-B193-9B4D-A0D1-BDFE4CDC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CC47E-4B7D-1647-9F80-3037E352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98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B72F0-795F-DC49-8A85-915BF0F265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4000" y="6480000"/>
            <a:ext cx="10080000" cy="1808233"/>
          </a:xfrm>
        </p:spPr>
        <p:txBody>
          <a:bodyPr anchor="t">
            <a:normAutofit/>
          </a:bodyPr>
          <a:lstStyle>
            <a:lvl1pPr algn="l">
              <a:defRPr sz="4700" b="1">
                <a:solidFill>
                  <a:srgbClr val="00A956"/>
                </a:solidFill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108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683AE-721B-8E45-86D0-EDEFBB6DA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3744000"/>
            <a:ext cx="10800000" cy="672893"/>
          </a:xfrm>
        </p:spPr>
        <p:txBody>
          <a:bodyPr anchor="t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79186-9A63-804D-B992-7A2615733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4000" y="4416893"/>
            <a:ext cx="10800000" cy="662313"/>
          </a:xfrm>
        </p:spPr>
        <p:txBody>
          <a:bodyPr anchor="t"/>
          <a:lstStyle>
            <a:lvl1pPr marL="0" indent="0">
              <a:buNone/>
              <a:defRPr sz="3000">
                <a:solidFill>
                  <a:srgbClr val="005336"/>
                </a:solidFill>
              </a:defRPr>
            </a:lvl1pPr>
            <a:lvl2pPr marL="609671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342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9014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4pPr>
            <a:lvl5pPr marL="2438685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5pPr>
            <a:lvl6pPr marL="3048356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6pPr>
            <a:lvl7pPr marL="3658027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7pPr>
            <a:lvl8pPr marL="4267697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8pPr>
            <a:lvl9pPr marL="4877370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03FE8-725B-C542-9752-0F0519FD7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A956"/>
                </a:solidFill>
              </a:defRPr>
            </a:lvl1pPr>
          </a:lstStyle>
          <a:p>
            <a:r>
              <a:rPr lang="en-IE"/>
              <a:t>06.11.19</a:t>
            </a:r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262716B-0319-2E48-8A4F-A486A8CCA0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84000" y="5400000"/>
            <a:ext cx="2376000" cy="75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704787F-D361-3E40-984A-D6B2F134C97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4000" y="5040000"/>
            <a:ext cx="2376000" cy="148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7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D57A8-4F44-A743-9523-4F882D6B3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F2297-C797-C746-BFFC-71DBB9070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BC500-FEB0-E34F-8384-75379BA52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/>
              <a:t>06.11.19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23037-7A0A-9643-8F64-D23E831E5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CD8BA-88AE-0D4A-A7D5-B98698AD4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CC47E-4B7D-1647-9F80-3037E352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58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661D3-730A-F844-A2DE-9B4F97F8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3EF49-F03E-114E-B38A-058193C2BD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4000" y="2412000"/>
            <a:ext cx="6909475" cy="178444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b="1"/>
            </a:lvl1pPr>
            <a:lvl2pPr marL="609671" indent="0">
              <a:buNone/>
              <a:defRPr/>
            </a:lvl2pPr>
            <a:lvl3pPr marL="1219343" indent="0">
              <a:buNone/>
              <a:defRPr/>
            </a:lvl3pPr>
            <a:lvl4pPr marL="1829014" indent="0">
              <a:buNone/>
              <a:defRPr/>
            </a:lvl4pPr>
            <a:lvl5pPr marL="243868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38C761-09FD-F940-A379-C15FF3112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30405" y="2412000"/>
            <a:ext cx="6655766" cy="6445420"/>
          </a:xfrm>
        </p:spPr>
        <p:txBody>
          <a:bodyPr/>
          <a:lstStyle>
            <a:lvl1pPr>
              <a:lnSpc>
                <a:spcPts val="4300"/>
              </a:lnSpc>
              <a:defRPr sz="2500" b="1"/>
            </a:lvl1pPr>
            <a:lvl2pPr>
              <a:lnSpc>
                <a:spcPts val="4300"/>
              </a:lnSpc>
              <a:defRPr sz="2500" b="1"/>
            </a:lvl2pPr>
            <a:lvl3pPr>
              <a:lnSpc>
                <a:spcPts val="4300"/>
              </a:lnSpc>
              <a:defRPr sz="2500" b="1"/>
            </a:lvl3pPr>
            <a:lvl4pPr>
              <a:lnSpc>
                <a:spcPts val="4300"/>
              </a:lnSpc>
              <a:defRPr sz="2500" b="1"/>
            </a:lvl4pPr>
            <a:lvl5pPr>
              <a:lnSpc>
                <a:spcPts val="4300"/>
              </a:lnSpc>
              <a:defRPr sz="2500" b="1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82B8F-8DDB-EA48-8C5E-1872A88E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16B0F-AE69-BD45-95F8-32FB5910E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192152-6566-5E4A-89B9-969A87DF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CC47E-4B7D-1647-9F80-3037E352F95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22E7E51-C183-8145-ABEB-A2DDF19FB9A7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64000" y="4355100"/>
            <a:ext cx="6909475" cy="450232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b="0"/>
            </a:lvl1pPr>
            <a:lvl2pPr marL="609671" indent="0">
              <a:buNone/>
              <a:defRPr/>
            </a:lvl2pPr>
            <a:lvl3pPr marL="1219343" indent="0">
              <a:buNone/>
              <a:defRPr/>
            </a:lvl3pPr>
            <a:lvl4pPr marL="1829014" indent="0">
              <a:buNone/>
              <a:defRPr/>
            </a:lvl4pPr>
            <a:lvl5pPr marL="243868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6164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&amp; Pictur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661D3-730A-F844-A2DE-9B4F97F8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3EF49-F03E-114E-B38A-058193C2BD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4003" y="2412000"/>
            <a:ext cx="6480000" cy="178444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b="1"/>
            </a:lvl1pPr>
            <a:lvl2pPr marL="609671" indent="0">
              <a:buNone/>
              <a:defRPr/>
            </a:lvl2pPr>
            <a:lvl3pPr marL="1219343" indent="0">
              <a:buNone/>
              <a:defRPr/>
            </a:lvl3pPr>
            <a:lvl4pPr marL="1829014" indent="0">
              <a:buNone/>
              <a:defRPr/>
            </a:lvl4pPr>
            <a:lvl5pPr marL="243868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82B8F-8DDB-EA48-8C5E-1872A88E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16B0F-AE69-BD45-95F8-32FB5910E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192152-6566-5E4A-89B9-969A87DF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CC47E-4B7D-1647-9F80-3037E352F95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22E7E51-C183-8145-ABEB-A2DDF19FB9A7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64003" y="4355100"/>
            <a:ext cx="6480000" cy="450232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b="0"/>
            </a:lvl1pPr>
            <a:lvl2pPr marL="609671" indent="0">
              <a:buNone/>
              <a:defRPr/>
            </a:lvl2pPr>
            <a:lvl3pPr marL="1219343" indent="0">
              <a:buNone/>
              <a:defRPr/>
            </a:lvl3pPr>
            <a:lvl4pPr marL="1829014" indent="0">
              <a:buNone/>
              <a:defRPr/>
            </a:lvl4pPr>
            <a:lvl5pPr marL="243868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00852C3-1AE9-6D47-B34A-4970BBFD8C3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60000" y="2412000"/>
            <a:ext cx="7920000" cy="5400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185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Bullet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6257588" cy="8532000"/>
          </a:xfrm>
        </p:spPr>
        <p:txBody>
          <a:bodyPr/>
          <a:lstStyle>
            <a:lvl1pPr marL="0" indent="0">
              <a:buNone/>
              <a:defRPr sz="4267"/>
            </a:lvl1pPr>
            <a:lvl2pPr marL="609671" indent="0">
              <a:buNone/>
              <a:defRPr sz="3734"/>
            </a:lvl2pPr>
            <a:lvl3pPr marL="1219342" indent="0">
              <a:buNone/>
              <a:defRPr sz="3200"/>
            </a:lvl3pPr>
            <a:lvl4pPr marL="1829014" indent="0">
              <a:buNone/>
              <a:defRPr sz="2667"/>
            </a:lvl4pPr>
            <a:lvl5pPr marL="2438685" indent="0">
              <a:buNone/>
              <a:defRPr sz="2667"/>
            </a:lvl5pPr>
            <a:lvl6pPr marL="3048356" indent="0">
              <a:buNone/>
              <a:defRPr sz="2667"/>
            </a:lvl6pPr>
            <a:lvl7pPr marL="3658027" indent="0">
              <a:buNone/>
              <a:defRPr sz="2667"/>
            </a:lvl7pPr>
            <a:lvl8pPr marL="4267697" indent="0">
              <a:buNone/>
              <a:defRPr sz="2667"/>
            </a:lvl8pPr>
            <a:lvl9pPr marL="4877370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1F2900-C118-A14E-B938-836275F297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0" y="0"/>
            <a:ext cx="7653700" cy="8534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1224000"/>
            <a:ext cx="5243495" cy="1423950"/>
          </a:xfrm>
        </p:spPr>
        <p:txBody>
          <a:bodyPr anchor="t"/>
          <a:lstStyle>
            <a:lvl1pPr>
              <a:defRPr sz="4267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4000" y="3047525"/>
            <a:ext cx="5243495" cy="5239226"/>
          </a:xfrm>
        </p:spPr>
        <p:txBody>
          <a:bodyPr/>
          <a:lstStyle>
            <a:lvl1pPr marL="342900" indent="-342900">
              <a:lnSpc>
                <a:spcPts val="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500" b="1">
                <a:solidFill>
                  <a:schemeClr val="bg1"/>
                </a:solidFill>
              </a:defRPr>
            </a:lvl1pPr>
            <a:lvl2pPr marL="609671" indent="0">
              <a:buNone/>
              <a:defRPr sz="1867"/>
            </a:lvl2pPr>
            <a:lvl3pPr marL="1219342" indent="0">
              <a:buNone/>
              <a:defRPr sz="1600"/>
            </a:lvl3pPr>
            <a:lvl4pPr marL="1829014" indent="0">
              <a:buNone/>
              <a:defRPr sz="1334"/>
            </a:lvl4pPr>
            <a:lvl5pPr marL="2438685" indent="0">
              <a:buNone/>
              <a:defRPr sz="1334"/>
            </a:lvl5pPr>
            <a:lvl6pPr marL="3048356" indent="0">
              <a:buNone/>
              <a:defRPr sz="1334"/>
            </a:lvl6pPr>
            <a:lvl7pPr marL="3658027" indent="0">
              <a:buNone/>
              <a:defRPr sz="1334"/>
            </a:lvl7pPr>
            <a:lvl8pPr marL="4267697" indent="0">
              <a:buNone/>
              <a:defRPr sz="1334"/>
            </a:lvl8pPr>
            <a:lvl9pPr marL="4877370" indent="0">
              <a:buNone/>
              <a:defRPr sz="133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CC47E-4B7D-1647-9F80-3037E352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066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ransparent Picture with Bullet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6257588" cy="8532000"/>
          </a:xfrm>
        </p:spPr>
        <p:txBody>
          <a:bodyPr/>
          <a:lstStyle>
            <a:lvl1pPr marL="0" indent="0">
              <a:buNone/>
              <a:defRPr sz="4267"/>
            </a:lvl1pPr>
            <a:lvl2pPr marL="609671" indent="0">
              <a:buNone/>
              <a:defRPr sz="3734"/>
            </a:lvl2pPr>
            <a:lvl3pPr marL="1219342" indent="0">
              <a:buNone/>
              <a:defRPr sz="3200"/>
            </a:lvl3pPr>
            <a:lvl4pPr marL="1829014" indent="0">
              <a:buNone/>
              <a:defRPr sz="2667"/>
            </a:lvl4pPr>
            <a:lvl5pPr marL="2438685" indent="0">
              <a:buNone/>
              <a:defRPr sz="2667"/>
            </a:lvl5pPr>
            <a:lvl6pPr marL="3048356" indent="0">
              <a:buNone/>
              <a:defRPr sz="2667"/>
            </a:lvl6pPr>
            <a:lvl7pPr marL="3658027" indent="0">
              <a:buNone/>
              <a:defRPr sz="2667"/>
            </a:lvl7pPr>
            <a:lvl8pPr marL="4267697" indent="0">
              <a:buNone/>
              <a:defRPr sz="2667"/>
            </a:lvl8pPr>
            <a:lvl9pPr marL="4877370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1F2900-C118-A14E-B938-836275F297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0" y="0"/>
            <a:ext cx="7653700" cy="8534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1224000"/>
            <a:ext cx="5243495" cy="1423950"/>
          </a:xfrm>
        </p:spPr>
        <p:txBody>
          <a:bodyPr anchor="t"/>
          <a:lstStyle>
            <a:lvl1pPr>
              <a:defRPr sz="4267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4000" y="3047525"/>
            <a:ext cx="5243495" cy="5239226"/>
          </a:xfrm>
        </p:spPr>
        <p:txBody>
          <a:bodyPr/>
          <a:lstStyle>
            <a:lvl1pPr marL="342900" indent="-342900">
              <a:lnSpc>
                <a:spcPts val="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500" b="1">
                <a:solidFill>
                  <a:schemeClr val="bg1"/>
                </a:solidFill>
              </a:defRPr>
            </a:lvl1pPr>
            <a:lvl2pPr marL="609671" indent="0">
              <a:buNone/>
              <a:defRPr sz="1867"/>
            </a:lvl2pPr>
            <a:lvl3pPr marL="1219342" indent="0">
              <a:buNone/>
              <a:defRPr sz="1600"/>
            </a:lvl3pPr>
            <a:lvl4pPr marL="1829014" indent="0">
              <a:buNone/>
              <a:defRPr sz="1334"/>
            </a:lvl4pPr>
            <a:lvl5pPr marL="2438685" indent="0">
              <a:buNone/>
              <a:defRPr sz="1334"/>
            </a:lvl5pPr>
            <a:lvl6pPr marL="3048356" indent="0">
              <a:buNone/>
              <a:defRPr sz="1334"/>
            </a:lvl6pPr>
            <a:lvl7pPr marL="3658027" indent="0">
              <a:buNone/>
              <a:defRPr sz="1334"/>
            </a:lvl7pPr>
            <a:lvl8pPr marL="4267697" indent="0">
              <a:buNone/>
              <a:defRPr sz="1334"/>
            </a:lvl8pPr>
            <a:lvl9pPr marL="4877370" indent="0">
              <a:buNone/>
              <a:defRPr sz="133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CC47E-4B7D-1647-9F80-3037E352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516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6257588" cy="8532000"/>
          </a:xfrm>
        </p:spPr>
        <p:txBody>
          <a:bodyPr/>
          <a:lstStyle>
            <a:lvl1pPr marL="0" indent="0">
              <a:buNone/>
              <a:defRPr sz="4267"/>
            </a:lvl1pPr>
            <a:lvl2pPr marL="609671" indent="0">
              <a:buNone/>
              <a:defRPr sz="3734"/>
            </a:lvl2pPr>
            <a:lvl3pPr marL="1219342" indent="0">
              <a:buNone/>
              <a:defRPr sz="3200"/>
            </a:lvl3pPr>
            <a:lvl4pPr marL="1829014" indent="0">
              <a:buNone/>
              <a:defRPr sz="2667"/>
            </a:lvl4pPr>
            <a:lvl5pPr marL="2438685" indent="0">
              <a:buNone/>
              <a:defRPr sz="2667"/>
            </a:lvl5pPr>
            <a:lvl6pPr marL="3048356" indent="0">
              <a:buNone/>
              <a:defRPr sz="2667"/>
            </a:lvl6pPr>
            <a:lvl7pPr marL="3658027" indent="0">
              <a:buNone/>
              <a:defRPr sz="2667"/>
            </a:lvl7pPr>
            <a:lvl8pPr marL="4267697" indent="0">
              <a:buNone/>
              <a:defRPr sz="2667"/>
            </a:lvl8pPr>
            <a:lvl9pPr marL="4877370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6267A8-E11A-BC4B-ABF0-35302C5B76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-1" y="-2300"/>
            <a:ext cx="7653701" cy="8534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1224000"/>
            <a:ext cx="5243495" cy="1423950"/>
          </a:xfrm>
        </p:spPr>
        <p:txBody>
          <a:bodyPr anchor="t"/>
          <a:lstStyle>
            <a:lvl1pPr>
              <a:defRPr sz="4267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4000" y="3047525"/>
            <a:ext cx="5243495" cy="5239226"/>
          </a:xfrm>
        </p:spPr>
        <p:txBody>
          <a:bodyPr/>
          <a:lstStyle>
            <a:lvl1pPr marL="0" indent="0">
              <a:lnSpc>
                <a:spcPts val="4000"/>
              </a:lnSpc>
              <a:spcBef>
                <a:spcPts val="0"/>
              </a:spcBef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1pPr>
            <a:lvl2pPr marL="609671" indent="0">
              <a:buNone/>
              <a:defRPr sz="1867"/>
            </a:lvl2pPr>
            <a:lvl3pPr marL="1219342" indent="0">
              <a:buNone/>
              <a:defRPr sz="1600"/>
            </a:lvl3pPr>
            <a:lvl4pPr marL="1829014" indent="0">
              <a:buNone/>
              <a:defRPr sz="1334"/>
            </a:lvl4pPr>
            <a:lvl5pPr marL="2438685" indent="0">
              <a:buNone/>
              <a:defRPr sz="1334"/>
            </a:lvl5pPr>
            <a:lvl6pPr marL="3048356" indent="0">
              <a:buNone/>
              <a:defRPr sz="1334"/>
            </a:lvl6pPr>
            <a:lvl7pPr marL="3658027" indent="0">
              <a:buNone/>
              <a:defRPr sz="1334"/>
            </a:lvl7pPr>
            <a:lvl8pPr marL="4267697" indent="0">
              <a:buNone/>
              <a:defRPr sz="1334"/>
            </a:lvl8pPr>
            <a:lvl9pPr marL="4877370" indent="0">
              <a:buNone/>
              <a:defRPr sz="133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CC47E-4B7D-1647-9F80-3037E352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2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ransparent Picture with Tex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8B0D1-E995-3245-959F-3166EEDD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16257588" cy="8532000"/>
          </a:xfrm>
        </p:spPr>
        <p:txBody>
          <a:bodyPr/>
          <a:lstStyle>
            <a:lvl1pPr marL="0" indent="0">
              <a:buNone/>
              <a:defRPr sz="4267"/>
            </a:lvl1pPr>
            <a:lvl2pPr marL="609671" indent="0">
              <a:buNone/>
              <a:defRPr sz="3734"/>
            </a:lvl2pPr>
            <a:lvl3pPr marL="1219342" indent="0">
              <a:buNone/>
              <a:defRPr sz="3200"/>
            </a:lvl3pPr>
            <a:lvl4pPr marL="1829014" indent="0">
              <a:buNone/>
              <a:defRPr sz="2667"/>
            </a:lvl4pPr>
            <a:lvl5pPr marL="2438685" indent="0">
              <a:buNone/>
              <a:defRPr sz="2667"/>
            </a:lvl5pPr>
            <a:lvl6pPr marL="3048356" indent="0">
              <a:buNone/>
              <a:defRPr sz="2667"/>
            </a:lvl6pPr>
            <a:lvl7pPr marL="3658027" indent="0">
              <a:buNone/>
              <a:defRPr sz="2667"/>
            </a:lvl7pPr>
            <a:lvl8pPr marL="4267697" indent="0">
              <a:buNone/>
              <a:defRPr sz="2667"/>
            </a:lvl8pPr>
            <a:lvl9pPr marL="4877370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82D14D-EFB8-194E-9283-741A4DB5D3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187" t="2468"/>
          <a:stretch/>
        </p:blipFill>
        <p:spPr>
          <a:xfrm>
            <a:off x="-1" y="-2300"/>
            <a:ext cx="7653701" cy="8534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71DBFB-D718-9E4A-B9E5-3A856A8B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1224000"/>
            <a:ext cx="5243495" cy="1423950"/>
          </a:xfrm>
        </p:spPr>
        <p:txBody>
          <a:bodyPr anchor="t"/>
          <a:lstStyle>
            <a:lvl1pPr>
              <a:defRPr sz="4267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83F82-1B7B-8841-8682-164A9DAE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4000" y="3047525"/>
            <a:ext cx="5243495" cy="5239226"/>
          </a:xfrm>
        </p:spPr>
        <p:txBody>
          <a:bodyPr/>
          <a:lstStyle>
            <a:lvl1pPr marL="0" indent="0">
              <a:lnSpc>
                <a:spcPts val="4000"/>
              </a:lnSpc>
              <a:spcBef>
                <a:spcPts val="0"/>
              </a:spcBef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1pPr>
            <a:lvl2pPr marL="609671" indent="0">
              <a:buNone/>
              <a:defRPr sz="1867"/>
            </a:lvl2pPr>
            <a:lvl3pPr marL="1219342" indent="0">
              <a:buNone/>
              <a:defRPr sz="1600"/>
            </a:lvl3pPr>
            <a:lvl4pPr marL="1829014" indent="0">
              <a:buNone/>
              <a:defRPr sz="1334"/>
            </a:lvl4pPr>
            <a:lvl5pPr marL="2438685" indent="0">
              <a:buNone/>
              <a:defRPr sz="1334"/>
            </a:lvl5pPr>
            <a:lvl6pPr marL="3048356" indent="0">
              <a:buNone/>
              <a:defRPr sz="1334"/>
            </a:lvl6pPr>
            <a:lvl7pPr marL="3658027" indent="0">
              <a:buNone/>
              <a:defRPr sz="1334"/>
            </a:lvl7pPr>
            <a:lvl8pPr marL="4267697" indent="0">
              <a:buNone/>
              <a:defRPr sz="1334"/>
            </a:lvl8pPr>
            <a:lvl9pPr marL="4877370" indent="0">
              <a:buNone/>
              <a:defRPr sz="133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E757-A7B3-EC49-B81F-E4004CBD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/>
              <a:t>06.11.19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DCB14-3FFF-4946-A910-04785284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811BA-6058-7E4C-BF7B-D24B11BC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CC47E-4B7D-1647-9F80-3037E352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92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A7FBCA-0170-A045-A7B9-C21077D8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000" y="1224000"/>
            <a:ext cx="14022170" cy="10429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E127D-E475-0447-ABE5-C831EB30D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4000" y="2412000"/>
            <a:ext cx="14022170" cy="4772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1DA5F-71C7-C24D-A60E-69D381002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4000" y="9360000"/>
            <a:ext cx="3657957" cy="5408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600">
                <a:solidFill>
                  <a:srgbClr val="005336"/>
                </a:solidFill>
                <a:latin typeface="Helvetica" pitchFamily="2" charset="0"/>
              </a:defRPr>
            </a:lvl1pPr>
          </a:lstStyle>
          <a:p>
            <a:r>
              <a:rPr lang="en-IE"/>
              <a:t>06.11.19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6C108-9FF4-4247-BF63-31A399B9D0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21957" y="9360000"/>
            <a:ext cx="5486936" cy="5408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600">
                <a:solidFill>
                  <a:srgbClr val="005336"/>
                </a:solidFill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FD07C-4D6A-8244-A552-36C15D64D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08893" y="9360000"/>
            <a:ext cx="2983207" cy="5408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600">
                <a:solidFill>
                  <a:srgbClr val="005336"/>
                </a:solidFill>
                <a:latin typeface="Helvetica" pitchFamily="2" charset="0"/>
              </a:defRPr>
            </a:lvl1pPr>
          </a:lstStyle>
          <a:p>
            <a:fld id="{78BCC47E-4B7D-1647-9F80-3037E352F9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604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63" r:id="rId5"/>
    <p:sldLayoutId id="2147483657" r:id="rId6"/>
    <p:sldLayoutId id="2147483659" r:id="rId7"/>
    <p:sldLayoutId id="2147483660" r:id="rId8"/>
    <p:sldLayoutId id="2147483661" r:id="rId9"/>
    <p:sldLayoutId id="2147483654" r:id="rId10"/>
    <p:sldLayoutId id="2147483655" r:id="rId11"/>
    <p:sldLayoutId id="2147483658" r:id="rId12"/>
  </p:sldLayoutIdLst>
  <p:hf sldNum="0" hdr="0" ftr="0"/>
  <p:txStyles>
    <p:titleStyle>
      <a:lvl1pPr algn="l" defTabSz="1219342" rtl="0" eaLnBrk="1" latinLnBrk="0" hangingPunct="1">
        <a:lnSpc>
          <a:spcPct val="90000"/>
        </a:lnSpc>
        <a:spcBef>
          <a:spcPct val="0"/>
        </a:spcBef>
        <a:buNone/>
        <a:defRPr sz="4500" b="0" kern="1200">
          <a:solidFill>
            <a:srgbClr val="005336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304835" indent="-304835" algn="l" defTabSz="1219342" rtl="0" eaLnBrk="1" latinLnBrk="0" hangingPunct="1">
        <a:lnSpc>
          <a:spcPct val="90000"/>
        </a:lnSpc>
        <a:spcBef>
          <a:spcPts val="1334"/>
        </a:spcBef>
        <a:buFont typeface="Arial" panose="020B0604020202020204" pitchFamily="34" charset="0"/>
        <a:buChar char="•"/>
        <a:defRPr sz="2300" kern="1200">
          <a:solidFill>
            <a:srgbClr val="005336"/>
          </a:solidFill>
          <a:latin typeface="Helvetica" pitchFamily="2" charset="0"/>
          <a:ea typeface="+mn-ea"/>
          <a:cs typeface="+mn-cs"/>
        </a:defRPr>
      </a:lvl1pPr>
      <a:lvl2pPr marL="914506" indent="-304835" algn="l" defTabSz="121934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00" kern="1200">
          <a:solidFill>
            <a:srgbClr val="005336"/>
          </a:solidFill>
          <a:latin typeface="Helvetica" pitchFamily="2" charset="0"/>
          <a:ea typeface="+mn-ea"/>
          <a:cs typeface="+mn-cs"/>
        </a:defRPr>
      </a:lvl2pPr>
      <a:lvl3pPr marL="1524178" indent="-304835" algn="l" defTabSz="121934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00" kern="1200">
          <a:solidFill>
            <a:srgbClr val="005336"/>
          </a:solidFill>
          <a:latin typeface="Helvetica" pitchFamily="2" charset="0"/>
          <a:ea typeface="+mn-ea"/>
          <a:cs typeface="+mn-cs"/>
        </a:defRPr>
      </a:lvl3pPr>
      <a:lvl4pPr marL="2133849" indent="-304835" algn="l" defTabSz="121934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00" kern="1200">
          <a:solidFill>
            <a:srgbClr val="005336"/>
          </a:solidFill>
          <a:latin typeface="Helvetica" pitchFamily="2" charset="0"/>
          <a:ea typeface="+mn-ea"/>
          <a:cs typeface="+mn-cs"/>
        </a:defRPr>
      </a:lvl4pPr>
      <a:lvl5pPr marL="2743520" indent="-304835" algn="l" defTabSz="121934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00" kern="1200">
          <a:solidFill>
            <a:srgbClr val="005336"/>
          </a:solidFill>
          <a:latin typeface="Helvetica" pitchFamily="2" charset="0"/>
          <a:ea typeface="+mn-ea"/>
          <a:cs typeface="+mn-cs"/>
        </a:defRPr>
      </a:lvl5pPr>
      <a:lvl6pPr marL="3353191" indent="-304835" algn="l" defTabSz="121934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862" indent="-304835" algn="l" defTabSz="121934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534" indent="-304835" algn="l" defTabSz="121934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205" indent="-304835" algn="l" defTabSz="121934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34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71" algn="l" defTabSz="121934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342" algn="l" defTabSz="121934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014" algn="l" defTabSz="121934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685" algn="l" defTabSz="121934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356" algn="l" defTabSz="121934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027" algn="l" defTabSz="121934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697" algn="l" defTabSz="121934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370" algn="l" defTabSz="1219342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FCB0A-7993-BA4C-8272-98FAE8DB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4000" y="6693408"/>
            <a:ext cx="10080000" cy="1879079"/>
          </a:xfrm>
        </p:spPr>
        <p:txBody>
          <a:bodyPr>
            <a:normAutofit/>
          </a:bodyPr>
          <a:lstStyle/>
          <a:p>
            <a:br>
              <a:rPr lang="en-IE" dirty="0"/>
            </a:br>
            <a:r>
              <a:rPr lang="en-IE" dirty="0"/>
              <a:t>Software Cost Estimation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94F361-F4D6-E44D-BA05-8CE0226C35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/>
              <a:t>Professor Mike Hinchey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044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Size related measures based on some output from the software process. This may be lines of delivered source code, object code instructions, etc.</a:t>
            </a:r>
          </a:p>
          <a:p>
            <a:r>
              <a:rPr lang="en-GB" altLang="en-US" sz="3600" dirty="0"/>
              <a:t>Function-related measures based on an estimate of the functionality of the delivered software. Function-points are the best known of this type of measure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Productivity measures</a:t>
            </a:r>
          </a:p>
        </p:txBody>
      </p:sp>
    </p:spTree>
    <p:extLst>
      <p:ext uri="{BB962C8B-B14F-4D97-AF65-F5344CB8AC3E}">
        <p14:creationId xmlns:p14="http://schemas.microsoft.com/office/powerpoint/2010/main" val="263800570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Estimating the size of the measure</a:t>
            </a:r>
          </a:p>
          <a:p>
            <a:r>
              <a:rPr lang="en-GB" altLang="en-US" sz="3600" dirty="0"/>
              <a:t>Estimating the total number of programmer months which have elapsed</a:t>
            </a:r>
          </a:p>
          <a:p>
            <a:r>
              <a:rPr lang="en-GB" altLang="en-US" sz="3600" dirty="0"/>
              <a:t>Estimating contractor productivity (e.g., documentation team) and incorporating this estimate in overall estimate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Measurement problems</a:t>
            </a:r>
          </a:p>
        </p:txBody>
      </p:sp>
    </p:spTree>
    <p:extLst>
      <p:ext uri="{BB962C8B-B14F-4D97-AF65-F5344CB8AC3E}">
        <p14:creationId xmlns:p14="http://schemas.microsoft.com/office/powerpoint/2010/main" val="2488446864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What's  a line of code?</a:t>
            </a:r>
          </a:p>
          <a:p>
            <a:pPr lvl="1"/>
            <a:r>
              <a:rPr lang="en-GB" altLang="en-US" sz="3600" dirty="0"/>
              <a:t>The measure was first proposed when programs were typed on cards with one line per card</a:t>
            </a:r>
          </a:p>
          <a:p>
            <a:pPr lvl="1"/>
            <a:r>
              <a:rPr lang="en-GB" altLang="en-US" sz="3600" dirty="0"/>
              <a:t>How does this correspond to statements as in Java which can span several lines or where there can be several statements on one line</a:t>
            </a:r>
          </a:p>
          <a:p>
            <a:r>
              <a:rPr lang="en-GB" altLang="en-US" sz="3600" dirty="0"/>
              <a:t>What programs should be counted as part of the system?</a:t>
            </a:r>
          </a:p>
          <a:p>
            <a:r>
              <a:rPr lang="en-GB" altLang="en-US" sz="3600" dirty="0"/>
              <a:t>Assumes linear relationship between system </a:t>
            </a:r>
            <a:br>
              <a:rPr lang="en-GB" altLang="en-US" sz="3600" dirty="0"/>
            </a:br>
            <a:r>
              <a:rPr lang="en-GB" altLang="en-US" sz="3600" dirty="0"/>
              <a:t>size and volume of documentation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Lines of code</a:t>
            </a:r>
          </a:p>
        </p:txBody>
      </p:sp>
    </p:spTree>
    <p:extLst>
      <p:ext uri="{BB962C8B-B14F-4D97-AF65-F5344CB8AC3E}">
        <p14:creationId xmlns:p14="http://schemas.microsoft.com/office/powerpoint/2010/main" val="23848775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The lower level the language, the more </a:t>
            </a:r>
            <a:br>
              <a:rPr lang="en-GB" altLang="en-US" sz="3600" dirty="0"/>
            </a:br>
            <a:r>
              <a:rPr lang="en-GB" altLang="en-US" sz="3600" dirty="0"/>
              <a:t>productive the programmer</a:t>
            </a:r>
          </a:p>
          <a:p>
            <a:pPr lvl="1"/>
            <a:r>
              <a:rPr lang="en-GB" altLang="en-US" sz="3600" dirty="0"/>
              <a:t>The same functionality takes more code to implement in a lower-level language than in a high-level language</a:t>
            </a:r>
          </a:p>
          <a:p>
            <a:r>
              <a:rPr lang="en-GB" altLang="en-US" sz="3600" dirty="0"/>
              <a:t>The more verbose the programmer, the higher </a:t>
            </a:r>
            <a:br>
              <a:rPr lang="en-GB" altLang="en-US" sz="3600" dirty="0"/>
            </a:br>
            <a:r>
              <a:rPr lang="en-GB" altLang="en-US" sz="3600" dirty="0"/>
              <a:t>the productivity</a:t>
            </a:r>
          </a:p>
          <a:p>
            <a:pPr lvl="1"/>
            <a:r>
              <a:rPr lang="en-GB" altLang="en-US" sz="3600" dirty="0"/>
              <a:t>Measures of productivity based on lines of code suggest that programmers who write verbose code are more productive than programmers who write compact code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Productivity comparisons</a:t>
            </a:r>
          </a:p>
        </p:txBody>
      </p:sp>
    </p:spTree>
    <p:extLst>
      <p:ext uri="{BB962C8B-B14F-4D97-AF65-F5344CB8AC3E}">
        <p14:creationId xmlns:p14="http://schemas.microsoft.com/office/powerpoint/2010/main" val="3433663989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High and low level languages</a:t>
            </a:r>
          </a:p>
        </p:txBody>
      </p:sp>
      <p:graphicFrame>
        <p:nvGraphicFramePr>
          <p:cNvPr id="23555" name="Object 4"/>
          <p:cNvGraphicFramePr>
            <a:graphicFrameLocks noChangeAspect="1"/>
          </p:cNvGraphicFramePr>
          <p:nvPr/>
        </p:nvGraphicFramePr>
        <p:xfrm>
          <a:off x="1695133" y="3837623"/>
          <a:ext cx="12641580" cy="39457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7659169" imgH="2390476" progId="Paint.Picture">
                  <p:embed/>
                </p:oleObj>
              </mc:Choice>
              <mc:Fallback>
                <p:oleObj name="Bitmap Image" r:id="rId3" imgW="7659169" imgH="2390476" progId="Paint.Picture">
                  <p:embed/>
                  <p:pic>
                    <p:nvPicPr>
                      <p:cNvPr id="2355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95133" y="3837623"/>
                        <a:ext cx="12641580" cy="394579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891423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System development times</a:t>
            </a:r>
          </a:p>
        </p:txBody>
      </p:sp>
      <p:graphicFrame>
        <p:nvGraphicFramePr>
          <p:cNvPr id="25603" name="Object 4"/>
          <p:cNvGraphicFramePr>
            <a:graphicFrameLocks noChangeAspect="1"/>
          </p:cNvGraphicFramePr>
          <p:nvPr/>
        </p:nvGraphicFramePr>
        <p:xfrm>
          <a:off x="1582261" y="3724752"/>
          <a:ext cx="12867323" cy="2929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904762" imgH="1800476" progId="Paint.Picture">
                  <p:embed/>
                </p:oleObj>
              </mc:Choice>
              <mc:Fallback>
                <p:oleObj name="Bitmap Image" r:id="rId2" imgW="7904762" imgH="1800476" progId="Paint.Picture">
                  <p:embed/>
                  <p:pic>
                    <p:nvPicPr>
                      <p:cNvPr id="25603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2261" y="3724752"/>
                        <a:ext cx="12867323" cy="2929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772297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Function points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Based on a combination of program characteristics</a:t>
            </a:r>
          </a:p>
          <a:p>
            <a:pPr lvl="1"/>
            <a:r>
              <a:rPr lang="en-GB" altLang="en-US" sz="3600" dirty="0"/>
              <a:t>external inputs and outputs</a:t>
            </a:r>
          </a:p>
          <a:p>
            <a:pPr lvl="1"/>
            <a:r>
              <a:rPr lang="en-GB" altLang="en-US" sz="3600" dirty="0"/>
              <a:t>user interactions</a:t>
            </a:r>
          </a:p>
          <a:p>
            <a:pPr lvl="1"/>
            <a:r>
              <a:rPr lang="en-GB" altLang="en-US" sz="3600" dirty="0"/>
              <a:t>external interfaces</a:t>
            </a:r>
          </a:p>
          <a:p>
            <a:pPr lvl="1"/>
            <a:r>
              <a:rPr lang="en-GB" altLang="en-US" sz="3600" dirty="0"/>
              <a:t>files used by the system</a:t>
            </a:r>
          </a:p>
          <a:p>
            <a:r>
              <a:rPr lang="en-GB" altLang="en-US" sz="3600" dirty="0"/>
              <a:t>A weight is associated with each of these</a:t>
            </a:r>
          </a:p>
          <a:p>
            <a:r>
              <a:rPr lang="en-GB" altLang="en-US" sz="3600" dirty="0"/>
              <a:t>The function point count is computed by multiplying each raw count by the weight and summing all values</a:t>
            </a:r>
          </a:p>
        </p:txBody>
      </p:sp>
    </p:spTree>
    <p:extLst>
      <p:ext uri="{BB962C8B-B14F-4D97-AF65-F5344CB8AC3E}">
        <p14:creationId xmlns:p14="http://schemas.microsoft.com/office/powerpoint/2010/main" val="293680941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Function points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Function point count modified by complexity of the project</a:t>
            </a:r>
          </a:p>
          <a:p>
            <a:r>
              <a:rPr lang="en-GB" altLang="en-US" sz="3600" dirty="0"/>
              <a:t>FPs can be used to estimate LOC depending on the average number of LOC per FP for a given language</a:t>
            </a:r>
          </a:p>
          <a:p>
            <a:pPr lvl="1"/>
            <a:r>
              <a:rPr lang="en-GB" altLang="en-US" sz="3600" dirty="0"/>
              <a:t>LOC = AVC * number of function points </a:t>
            </a:r>
          </a:p>
          <a:p>
            <a:pPr lvl="1"/>
            <a:r>
              <a:rPr lang="en-GB" altLang="en-US" sz="3600" dirty="0"/>
              <a:t>AVC is a language-dependent factor varying from 200-300 for assemble language to 2-40 for a 4GL</a:t>
            </a:r>
          </a:p>
          <a:p>
            <a:r>
              <a:rPr lang="en-GB" altLang="en-US" sz="3600" dirty="0"/>
              <a:t>FPs are very subjective. They depend on the estimator. </a:t>
            </a:r>
          </a:p>
          <a:p>
            <a:pPr lvl="1"/>
            <a:r>
              <a:rPr lang="en-GB" altLang="en-US" sz="3600" dirty="0"/>
              <a:t>Automatic function-point counting is impossible</a:t>
            </a:r>
          </a:p>
        </p:txBody>
      </p:sp>
    </p:spTree>
    <p:extLst>
      <p:ext uri="{BB962C8B-B14F-4D97-AF65-F5344CB8AC3E}">
        <p14:creationId xmlns:p14="http://schemas.microsoft.com/office/powerpoint/2010/main" val="1620854875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Object points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Object points are an alternative function-related measure to function points when 4Gls or similar languages are used for development</a:t>
            </a:r>
          </a:p>
          <a:p>
            <a:r>
              <a:rPr lang="en-GB" altLang="en-US" sz="3600" dirty="0"/>
              <a:t>Object points are NOT the same as object classes</a:t>
            </a:r>
          </a:p>
          <a:p>
            <a:r>
              <a:rPr lang="en-GB" altLang="en-US" sz="3600" dirty="0"/>
              <a:t> The number of object points in a program is a weighted estimate of</a:t>
            </a:r>
          </a:p>
          <a:p>
            <a:pPr lvl="1"/>
            <a:r>
              <a:rPr lang="en-GB" altLang="en-US" sz="3600" dirty="0"/>
              <a:t>The number of separate screens that are displayed</a:t>
            </a:r>
          </a:p>
          <a:p>
            <a:pPr lvl="1"/>
            <a:r>
              <a:rPr lang="en-GB" altLang="en-US" sz="3600" dirty="0"/>
              <a:t>The number of reports that are produced by the system</a:t>
            </a:r>
          </a:p>
          <a:p>
            <a:pPr lvl="1"/>
            <a:r>
              <a:rPr lang="en-GB" altLang="en-US" sz="3600" dirty="0"/>
              <a:t>The number of 3GL modules that must be developed to supplement the 4GL code</a:t>
            </a:r>
          </a:p>
        </p:txBody>
      </p:sp>
    </p:spTree>
    <p:extLst>
      <p:ext uri="{BB962C8B-B14F-4D97-AF65-F5344CB8AC3E}">
        <p14:creationId xmlns:p14="http://schemas.microsoft.com/office/powerpoint/2010/main" val="802042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Object point estimation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Object points are easier to estimate from a specification than function points as they are simply concerned with screens, reports and 3GL modules</a:t>
            </a:r>
          </a:p>
          <a:p>
            <a:r>
              <a:rPr lang="en-GB" altLang="en-US" sz="3600" dirty="0"/>
              <a:t>They can therefore be estimated at an early point in the development process. At this stage, it is very difficult to estimate the number of lines of code in a system</a:t>
            </a:r>
          </a:p>
        </p:txBody>
      </p:sp>
    </p:spTree>
    <p:extLst>
      <p:ext uri="{BB962C8B-B14F-4D97-AF65-F5344CB8AC3E}">
        <p14:creationId xmlns:p14="http://schemas.microsoft.com/office/powerpoint/2010/main" val="2932233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 dirty="0"/>
              <a:t>Software cost estimation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73201" y="2641600"/>
            <a:ext cx="12910542" cy="6298744"/>
          </a:xfrm>
          <a:noFill/>
        </p:spPr>
        <p:txBody>
          <a:bodyPr/>
          <a:lstStyle/>
          <a:p>
            <a:r>
              <a:rPr lang="en-GB" altLang="en-US" sz="3600" dirty="0"/>
              <a:t>Predicting the resources required for a software development process</a:t>
            </a:r>
          </a:p>
        </p:txBody>
      </p:sp>
    </p:spTree>
    <p:extLst>
      <p:ext uri="{BB962C8B-B14F-4D97-AF65-F5344CB8AC3E}">
        <p14:creationId xmlns:p14="http://schemas.microsoft.com/office/powerpoint/2010/main" val="2523898074"/>
      </p:ext>
    </p:extLst>
  </p:cSld>
  <p:clrMapOvr>
    <a:masterClrMapping/>
  </p:clrMapOvr>
  <p:transition advTm="2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Real-time embedded systems, 40-160 LOC/P-month</a:t>
            </a:r>
          </a:p>
          <a:p>
            <a:r>
              <a:rPr lang="en-GB" altLang="en-US" sz="3600" dirty="0"/>
              <a:t>Systems programs , 150-400 LOC/P-month</a:t>
            </a:r>
          </a:p>
          <a:p>
            <a:r>
              <a:rPr lang="en-GB" altLang="en-US" sz="3600" dirty="0"/>
              <a:t>Commercial applications, 200-800 LOC/P-month</a:t>
            </a:r>
          </a:p>
          <a:p>
            <a:r>
              <a:rPr lang="en-GB" altLang="en-US" sz="3600" dirty="0"/>
              <a:t>In object points, productivity has been measured between 4 and 50 object points/month depending on tool support and developer capability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Productivity estimates</a:t>
            </a:r>
          </a:p>
        </p:txBody>
      </p:sp>
    </p:spTree>
    <p:extLst>
      <p:ext uri="{BB962C8B-B14F-4D97-AF65-F5344CB8AC3E}">
        <p14:creationId xmlns:p14="http://schemas.microsoft.com/office/powerpoint/2010/main" val="3072089458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Factors affecting productivity</a:t>
            </a:r>
          </a:p>
        </p:txBody>
      </p:sp>
      <p:graphicFrame>
        <p:nvGraphicFramePr>
          <p:cNvPr id="32771" name="Object 4"/>
          <p:cNvGraphicFramePr>
            <a:graphicFrameLocks noChangeAspect="1"/>
          </p:cNvGraphicFramePr>
          <p:nvPr/>
        </p:nvGraphicFramePr>
        <p:xfrm>
          <a:off x="1808004" y="2257425"/>
          <a:ext cx="12754451" cy="6981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7516274" imgH="4114286" progId="Paint.Picture">
                  <p:embed/>
                </p:oleObj>
              </mc:Choice>
              <mc:Fallback>
                <p:oleObj name="Bitmap Image" r:id="rId3" imgW="7516274" imgH="4114286" progId="Paint.Picture">
                  <p:embed/>
                  <p:pic>
                    <p:nvPicPr>
                      <p:cNvPr id="32771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004" y="2257425"/>
                        <a:ext cx="12754451" cy="698155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89975918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All metrics based on volume/unit time are flawed because they do not take quality into account</a:t>
            </a:r>
          </a:p>
          <a:p>
            <a:r>
              <a:rPr lang="en-GB" altLang="en-US" sz="3600" dirty="0"/>
              <a:t>Productivity may generally be increased at the cost of quality</a:t>
            </a:r>
          </a:p>
          <a:p>
            <a:r>
              <a:rPr lang="en-GB" altLang="en-US" sz="3600" dirty="0"/>
              <a:t>It is not clear how productivity/quality metrics are related</a:t>
            </a:r>
          </a:p>
          <a:p>
            <a:r>
              <a:rPr lang="en-GB" altLang="en-US" sz="3600" dirty="0"/>
              <a:t>If change is constant then an approach based on counting lines of code is not meaningful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Quality and productivity</a:t>
            </a:r>
          </a:p>
        </p:txBody>
      </p:sp>
    </p:spTree>
    <p:extLst>
      <p:ext uri="{BB962C8B-B14F-4D97-AF65-F5344CB8AC3E}">
        <p14:creationId xmlns:p14="http://schemas.microsoft.com/office/powerpoint/2010/main" val="3926804519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Estimation techniques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There is no simple way to make an accurate estimate of the effort required to develop a software system</a:t>
            </a:r>
          </a:p>
          <a:p>
            <a:pPr lvl="1"/>
            <a:r>
              <a:rPr lang="en-GB" altLang="en-US" sz="3600" dirty="0"/>
              <a:t>Initial estimates are based on inadequate information in a user requirements definition</a:t>
            </a:r>
          </a:p>
          <a:p>
            <a:pPr lvl="1"/>
            <a:r>
              <a:rPr lang="en-GB" altLang="en-US" sz="3600" dirty="0"/>
              <a:t>The software may run on unfamiliar computers or use new technology</a:t>
            </a:r>
          </a:p>
          <a:p>
            <a:pPr lvl="1"/>
            <a:r>
              <a:rPr lang="en-GB" altLang="en-US" sz="3600" dirty="0"/>
              <a:t>The people in the project may be unknown</a:t>
            </a:r>
          </a:p>
          <a:p>
            <a:r>
              <a:rPr lang="en-GB" altLang="en-US" sz="3600" dirty="0"/>
              <a:t>Project cost estimates may be self-fulfilling</a:t>
            </a:r>
          </a:p>
          <a:p>
            <a:pPr lvl="1"/>
            <a:r>
              <a:rPr lang="en-GB" altLang="en-US" sz="3600" dirty="0"/>
              <a:t>The estimate defines the budget and the product is adjusted to meet the budget </a:t>
            </a:r>
          </a:p>
        </p:txBody>
      </p:sp>
    </p:spTree>
    <p:extLst>
      <p:ext uri="{BB962C8B-B14F-4D97-AF65-F5344CB8AC3E}">
        <p14:creationId xmlns:p14="http://schemas.microsoft.com/office/powerpoint/2010/main" val="40683846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Estimation techniques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Algorithmic cost modelling</a:t>
            </a:r>
          </a:p>
          <a:p>
            <a:r>
              <a:rPr lang="en-GB" altLang="en-US" sz="3600" dirty="0"/>
              <a:t>Expert judgement</a:t>
            </a:r>
          </a:p>
          <a:p>
            <a:r>
              <a:rPr lang="en-GB" altLang="en-US" sz="3600" dirty="0"/>
              <a:t>Estimation by analogy</a:t>
            </a:r>
          </a:p>
          <a:p>
            <a:r>
              <a:rPr lang="en-GB" altLang="en-US" sz="3600" dirty="0"/>
              <a:t>Parkinson's Law</a:t>
            </a:r>
          </a:p>
          <a:p>
            <a:r>
              <a:rPr lang="en-GB" altLang="en-US" sz="3600" dirty="0"/>
              <a:t>Pricing to win</a:t>
            </a:r>
          </a:p>
        </p:txBody>
      </p:sp>
    </p:spTree>
    <p:extLst>
      <p:ext uri="{BB962C8B-B14F-4D97-AF65-F5344CB8AC3E}">
        <p14:creationId xmlns:p14="http://schemas.microsoft.com/office/powerpoint/2010/main" val="2748551527"/>
      </p:ext>
    </p:extLst>
  </p:cSld>
  <p:clrMapOvr>
    <a:masterClrMapping/>
  </p:clrMapOvr>
  <p:transition advTm="2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Algorithmic code modelling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A formulaic approach based on historical cost information and which is generally based on the size of the software</a:t>
            </a:r>
          </a:p>
        </p:txBody>
      </p:sp>
    </p:spTree>
    <p:extLst>
      <p:ext uri="{BB962C8B-B14F-4D97-AF65-F5344CB8AC3E}">
        <p14:creationId xmlns:p14="http://schemas.microsoft.com/office/powerpoint/2010/main" val="36601715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Expert judgement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One or more experts in both software development and the application domain use their experience to predict software costs.  </a:t>
            </a:r>
            <a:br>
              <a:rPr lang="en-GB" altLang="en-US" sz="3600" dirty="0"/>
            </a:br>
            <a:r>
              <a:rPr lang="en-GB" altLang="en-US" sz="3600" dirty="0"/>
              <a:t>Process iterates until some consensus is reached.</a:t>
            </a:r>
          </a:p>
          <a:p>
            <a:r>
              <a:rPr lang="en-GB" altLang="en-US" sz="3600" dirty="0"/>
              <a:t>Advantages:  Relatively cheap estimation method. Can be accurate if experts have direct experience of similar systems</a:t>
            </a:r>
          </a:p>
          <a:p>
            <a:r>
              <a:rPr lang="en-GB" altLang="en-US" sz="3600" dirty="0"/>
              <a:t>Disadvantages:  Very inaccurate if there are no experts!</a:t>
            </a:r>
          </a:p>
        </p:txBody>
      </p:sp>
    </p:spTree>
    <p:extLst>
      <p:ext uri="{BB962C8B-B14F-4D97-AF65-F5344CB8AC3E}">
        <p14:creationId xmlns:p14="http://schemas.microsoft.com/office/powerpoint/2010/main" val="3489018362"/>
      </p:ext>
    </p:extLst>
  </p:cSld>
  <p:clrMapOvr>
    <a:masterClrMapping/>
  </p:clrMapOvr>
  <p:transition advTm="2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Estimation by analogy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The cost of a project is computed by comparing the project to a similar project in the same application domain</a:t>
            </a:r>
          </a:p>
          <a:p>
            <a:r>
              <a:rPr lang="en-GB" altLang="en-US" sz="3600" dirty="0"/>
              <a:t>Advantages:  Accurate if project data available</a:t>
            </a:r>
          </a:p>
          <a:p>
            <a:r>
              <a:rPr lang="en-GB" altLang="en-US" sz="3600" dirty="0"/>
              <a:t>Disadvantages: Impossible if no comparable project has been tackled. Needs systematically maintained cost database</a:t>
            </a:r>
          </a:p>
        </p:txBody>
      </p:sp>
    </p:spTree>
    <p:extLst>
      <p:ext uri="{BB962C8B-B14F-4D97-AF65-F5344CB8AC3E}">
        <p14:creationId xmlns:p14="http://schemas.microsoft.com/office/powerpoint/2010/main" val="566567661"/>
      </p:ext>
    </p:extLst>
  </p:cSld>
  <p:clrMapOvr>
    <a:masterClrMapping/>
  </p:clrMapOvr>
  <p:transition advTm="2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Parkinson's Law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The project costs whatever resources are available</a:t>
            </a:r>
          </a:p>
          <a:p>
            <a:r>
              <a:rPr lang="en-GB" altLang="en-US" sz="3600" dirty="0"/>
              <a:t>Advantages:  No overspend</a:t>
            </a:r>
          </a:p>
          <a:p>
            <a:r>
              <a:rPr lang="en-GB" altLang="en-US" sz="3600" dirty="0"/>
              <a:t>Disadvantages: System is usually unfinished</a:t>
            </a:r>
          </a:p>
        </p:txBody>
      </p:sp>
    </p:spTree>
    <p:extLst>
      <p:ext uri="{BB962C8B-B14F-4D97-AF65-F5344CB8AC3E}">
        <p14:creationId xmlns:p14="http://schemas.microsoft.com/office/powerpoint/2010/main" val="2188732158"/>
      </p:ext>
    </p:extLst>
  </p:cSld>
  <p:clrMapOvr>
    <a:masterClrMapping/>
  </p:clrMapOvr>
  <p:transition advTm="2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Pricing to win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The project costs whatever the customer has to spend on it</a:t>
            </a:r>
          </a:p>
          <a:p>
            <a:r>
              <a:rPr lang="en-GB" altLang="en-US" sz="3600" dirty="0"/>
              <a:t>Advantages: You get the contract</a:t>
            </a:r>
          </a:p>
          <a:p>
            <a:r>
              <a:rPr lang="en-GB" altLang="en-US" sz="3600" dirty="0"/>
              <a:t>Disadvantages: The probability that the customer gets the system he or she wants is small. Costs do not accurately reflect the work </a:t>
            </a:r>
            <a:br>
              <a:rPr lang="en-GB" altLang="en-US" sz="3600" dirty="0"/>
            </a:br>
            <a:r>
              <a:rPr lang="en-GB" altLang="en-US" sz="3600" dirty="0"/>
              <a:t>required</a:t>
            </a:r>
          </a:p>
        </p:txBody>
      </p:sp>
    </p:spTree>
    <p:extLst>
      <p:ext uri="{BB962C8B-B14F-4D97-AF65-F5344CB8AC3E}">
        <p14:creationId xmlns:p14="http://schemas.microsoft.com/office/powerpoint/2010/main" val="120680801"/>
      </p:ext>
    </p:extLst>
  </p:cSld>
  <p:clrMapOvr>
    <a:masterClrMapping/>
  </p:clrMapOvr>
  <p:transition advTm="2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Objectives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To introduce the fundamentals of software costing and pricing</a:t>
            </a:r>
          </a:p>
          <a:p>
            <a:r>
              <a:rPr lang="en-GB" altLang="en-US" sz="3600" dirty="0"/>
              <a:t>To describe three metrics for software productivity assessment</a:t>
            </a:r>
          </a:p>
          <a:p>
            <a:r>
              <a:rPr lang="en-GB" altLang="en-US" sz="3600" dirty="0"/>
              <a:t>To explain why different techniques should be used for software estimation</a:t>
            </a:r>
          </a:p>
          <a:p>
            <a:r>
              <a:rPr lang="en-GB" altLang="en-US" sz="3600" dirty="0"/>
              <a:t>To describe the COCOMO 2 algorithmic cost estimation model</a:t>
            </a:r>
          </a:p>
        </p:txBody>
      </p:sp>
    </p:spTree>
    <p:extLst>
      <p:ext uri="{BB962C8B-B14F-4D97-AF65-F5344CB8AC3E}">
        <p14:creationId xmlns:p14="http://schemas.microsoft.com/office/powerpoint/2010/main" val="129476778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5333"/>
              <a:t>Top-down and bottom-up estimation</a:t>
            </a:r>
            <a:endParaRPr lang="en-GB" alt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Any of these approaches may be used top-down or bottom-up</a:t>
            </a:r>
          </a:p>
          <a:p>
            <a:r>
              <a:rPr lang="en-GB" altLang="en-US" sz="3600" dirty="0"/>
              <a:t>Top-down</a:t>
            </a:r>
          </a:p>
          <a:p>
            <a:pPr lvl="1"/>
            <a:r>
              <a:rPr lang="en-GB" altLang="en-US" sz="3600" dirty="0"/>
              <a:t>Start at the system level and assess the overall system functionality and how this is delivered through sub-systems</a:t>
            </a:r>
          </a:p>
          <a:p>
            <a:r>
              <a:rPr lang="en-GB" altLang="en-US" sz="3600" dirty="0"/>
              <a:t>Bottom-up</a:t>
            </a:r>
          </a:p>
          <a:p>
            <a:pPr lvl="1"/>
            <a:r>
              <a:rPr lang="en-GB" altLang="en-US" sz="3600" dirty="0"/>
              <a:t>Start at the component level and estimate the effort required for each component. Add these efforts to reach a final estimate</a:t>
            </a:r>
          </a:p>
        </p:txBody>
      </p:sp>
    </p:spTree>
    <p:extLst>
      <p:ext uri="{BB962C8B-B14F-4D97-AF65-F5344CB8AC3E}">
        <p14:creationId xmlns:p14="http://schemas.microsoft.com/office/powerpoint/2010/main" val="27457373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Top-down estimation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Usable without knowledge of the system architecture and the components that might be part of the system</a:t>
            </a:r>
          </a:p>
          <a:p>
            <a:r>
              <a:rPr lang="en-GB" altLang="en-US" sz="3600" dirty="0"/>
              <a:t>Takes into account costs such as integration, configuration management and documentation</a:t>
            </a:r>
          </a:p>
          <a:p>
            <a:r>
              <a:rPr lang="en-GB" altLang="en-US" sz="3600" dirty="0"/>
              <a:t>Can underestimate the cost of solving difficult low-level technical problems</a:t>
            </a:r>
          </a:p>
        </p:txBody>
      </p:sp>
    </p:spTree>
    <p:extLst>
      <p:ext uri="{BB962C8B-B14F-4D97-AF65-F5344CB8AC3E}">
        <p14:creationId xmlns:p14="http://schemas.microsoft.com/office/powerpoint/2010/main" val="2495411026"/>
      </p:ext>
    </p:extLst>
  </p:cSld>
  <p:clrMapOvr>
    <a:masterClrMapping/>
  </p:clrMapOvr>
  <p:transition advTm="2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Bottom-up estimation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Usable when the architecture of the system is known and components identified</a:t>
            </a:r>
          </a:p>
          <a:p>
            <a:r>
              <a:rPr lang="en-GB" altLang="en-US" sz="3600" dirty="0"/>
              <a:t>Accurate method if the system has been designed in detail</a:t>
            </a:r>
          </a:p>
          <a:p>
            <a:r>
              <a:rPr lang="en-GB" altLang="en-US" sz="3600" dirty="0"/>
              <a:t>May underestimate costs of system level activities such as integration and documentation</a:t>
            </a:r>
          </a:p>
        </p:txBody>
      </p:sp>
    </p:spTree>
    <p:extLst>
      <p:ext uri="{BB962C8B-B14F-4D97-AF65-F5344CB8AC3E}">
        <p14:creationId xmlns:p14="http://schemas.microsoft.com/office/powerpoint/2010/main" val="3157496991"/>
      </p:ext>
    </p:extLst>
  </p:cSld>
  <p:clrMapOvr>
    <a:masterClrMapping/>
  </p:clrMapOvr>
  <p:transition advTm="2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Estimation methods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Each method has strengths and weaknesses</a:t>
            </a:r>
          </a:p>
          <a:p>
            <a:r>
              <a:rPr lang="en-GB" altLang="en-US" sz="3600" dirty="0"/>
              <a:t>Estimation should be based on several methods</a:t>
            </a:r>
          </a:p>
          <a:p>
            <a:r>
              <a:rPr lang="en-GB" altLang="en-US" sz="3600" dirty="0"/>
              <a:t>If these do not return approximately the same result, there is insufficient information available</a:t>
            </a:r>
          </a:p>
          <a:p>
            <a:r>
              <a:rPr lang="en-GB" altLang="en-US" sz="3600" dirty="0"/>
              <a:t>Some action should be taken to find out more in order to make more accurate estimates</a:t>
            </a:r>
          </a:p>
          <a:p>
            <a:r>
              <a:rPr lang="en-GB" altLang="en-US" sz="3600" dirty="0"/>
              <a:t>Pricing to win is sometimes the only applicable method</a:t>
            </a:r>
          </a:p>
        </p:txBody>
      </p:sp>
    </p:spTree>
    <p:extLst>
      <p:ext uri="{BB962C8B-B14F-4D97-AF65-F5344CB8AC3E}">
        <p14:creationId xmlns:p14="http://schemas.microsoft.com/office/powerpoint/2010/main" val="417069194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Experience-based estimates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Estimating is primarily experience-based</a:t>
            </a:r>
          </a:p>
          <a:p>
            <a:r>
              <a:rPr lang="en-GB" altLang="en-US" sz="3600" dirty="0"/>
              <a:t>However, new methods and technologies may make estimating based on experience inaccurate</a:t>
            </a:r>
          </a:p>
          <a:p>
            <a:pPr lvl="1"/>
            <a:r>
              <a:rPr lang="en-GB" altLang="en-US" sz="3600" dirty="0"/>
              <a:t>Object oriented rather than function-oriented development</a:t>
            </a:r>
          </a:p>
          <a:p>
            <a:pPr lvl="1"/>
            <a:r>
              <a:rPr lang="en-GB" altLang="en-US" sz="3600" dirty="0"/>
              <a:t>Client-server systems rather than mainframe systems</a:t>
            </a:r>
          </a:p>
          <a:p>
            <a:pPr lvl="1"/>
            <a:r>
              <a:rPr lang="en-GB" altLang="en-US" sz="3600" dirty="0"/>
              <a:t>Off the shelf components</a:t>
            </a:r>
          </a:p>
          <a:p>
            <a:pPr lvl="1"/>
            <a:r>
              <a:rPr lang="en-GB" altLang="en-US" sz="3600" dirty="0"/>
              <a:t>Component-based software engineering</a:t>
            </a:r>
          </a:p>
          <a:p>
            <a:pPr lvl="1"/>
            <a:r>
              <a:rPr lang="en-GB" altLang="en-US" sz="3600" dirty="0"/>
              <a:t>CASE tools and program generators</a:t>
            </a:r>
          </a:p>
        </p:txBody>
      </p:sp>
    </p:spTree>
    <p:extLst>
      <p:ext uri="{BB962C8B-B14F-4D97-AF65-F5344CB8AC3E}">
        <p14:creationId xmlns:p14="http://schemas.microsoft.com/office/powerpoint/2010/main" val="33864160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Pricing to win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This approach may seem unethical and </a:t>
            </a:r>
            <a:r>
              <a:rPr lang="en-GB" altLang="en-US" sz="3600" dirty="0" err="1"/>
              <a:t>unbusinesslike</a:t>
            </a:r>
            <a:endParaRPr lang="en-GB" altLang="en-US" sz="3600" dirty="0"/>
          </a:p>
          <a:p>
            <a:r>
              <a:rPr lang="en-GB" altLang="en-US" sz="3600" dirty="0"/>
              <a:t>However, when detailed information is lacking it may be the only appropriate strategy</a:t>
            </a:r>
          </a:p>
          <a:p>
            <a:r>
              <a:rPr lang="en-GB" altLang="en-US" sz="3600" dirty="0"/>
              <a:t>The project cost is agreed on the basis of an outline proposal and the development is constrained by that cost</a:t>
            </a:r>
          </a:p>
          <a:p>
            <a:r>
              <a:rPr lang="en-GB" altLang="en-US" sz="3600" dirty="0"/>
              <a:t>A detailed specification may be negotiated or an evolutionary approach used for system development</a:t>
            </a:r>
          </a:p>
        </p:txBody>
      </p:sp>
    </p:spTree>
    <p:extLst>
      <p:ext uri="{BB962C8B-B14F-4D97-AF65-F5344CB8AC3E}">
        <p14:creationId xmlns:p14="http://schemas.microsoft.com/office/powerpoint/2010/main" val="13395589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Algorithmic cost modelling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Cost is estimated as a mathematical function of product, project and process attributes whose values are estimated by project managers</a:t>
            </a:r>
          </a:p>
          <a:p>
            <a:pPr lvl="1" algn="just">
              <a:spcBef>
                <a:spcPts val="889"/>
              </a:spcBef>
              <a:spcAft>
                <a:spcPts val="889"/>
              </a:spcAft>
            </a:pPr>
            <a:r>
              <a:rPr lang="en-GB" altLang="en-US" sz="3600" dirty="0">
                <a:latin typeface="Helvetica" panose="020B0604020202020204" pitchFamily="34" charset="0"/>
              </a:rPr>
              <a:t>Effort</a:t>
            </a:r>
            <a:r>
              <a:rPr lang="en-GB" altLang="en-US" sz="3600" dirty="0"/>
              <a:t> = </a:t>
            </a:r>
            <a:r>
              <a:rPr lang="en-GB" altLang="en-US" sz="3600" dirty="0">
                <a:latin typeface="Helvetica" panose="020B0604020202020204" pitchFamily="34" charset="0"/>
              </a:rPr>
              <a:t>A </a:t>
            </a:r>
            <a:r>
              <a:rPr lang="en-GB" altLang="en-US" sz="3600" dirty="0"/>
              <a:t>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</a:t>
            </a:r>
            <a:r>
              <a:rPr lang="en-GB" altLang="en-US" sz="3600" dirty="0" err="1">
                <a:latin typeface="Helvetica" panose="020B0604020202020204" pitchFamily="34" charset="0"/>
              </a:rPr>
              <a:t>Size</a:t>
            </a:r>
            <a:r>
              <a:rPr lang="en-GB" altLang="en-US" sz="3600" baseline="30000" dirty="0" err="1">
                <a:latin typeface="Helvetica" panose="020B0604020202020204" pitchFamily="34" charset="0"/>
              </a:rPr>
              <a:t>B</a:t>
            </a:r>
            <a:r>
              <a:rPr lang="en-GB" altLang="en-US" sz="3600" baseline="30000" dirty="0"/>
              <a:t> 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</a:t>
            </a:r>
            <a:r>
              <a:rPr lang="en-GB" altLang="en-US" sz="3600" dirty="0">
                <a:latin typeface="Helvetica" panose="020B0604020202020204" pitchFamily="34" charset="0"/>
              </a:rPr>
              <a:t>M</a:t>
            </a:r>
          </a:p>
          <a:p>
            <a:pPr lvl="1" algn="just">
              <a:spcBef>
                <a:spcPts val="889"/>
              </a:spcBef>
              <a:spcAft>
                <a:spcPts val="889"/>
              </a:spcAft>
            </a:pPr>
            <a:r>
              <a:rPr lang="en-GB" altLang="en-US" sz="3600" dirty="0"/>
              <a:t>A is an organisation-dependent constant, B reflects the disproportionate effort for large projects and M is a multiplier reflecting product, process and people attributes</a:t>
            </a:r>
          </a:p>
          <a:p>
            <a:r>
              <a:rPr lang="en-GB" altLang="en-US" sz="3600" dirty="0"/>
              <a:t>Most commonly used product attribute for cost estimation is code size</a:t>
            </a:r>
          </a:p>
          <a:p>
            <a:r>
              <a:rPr lang="en-GB" altLang="en-US" sz="3600" dirty="0"/>
              <a:t>Most models are basically similar but with different values for A, B and M</a:t>
            </a:r>
          </a:p>
        </p:txBody>
      </p:sp>
    </p:spTree>
    <p:extLst>
      <p:ext uri="{BB962C8B-B14F-4D97-AF65-F5344CB8AC3E}">
        <p14:creationId xmlns:p14="http://schemas.microsoft.com/office/powerpoint/2010/main" val="2198836096"/>
      </p:ext>
    </p:extLst>
  </p:cSld>
  <p:clrMapOvr>
    <a:masterClrMapping/>
  </p:clrMapOvr>
  <p:transition advTm="2000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Estimation accuracy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The size of a software system can only be known accurately when it is finished</a:t>
            </a:r>
          </a:p>
          <a:p>
            <a:r>
              <a:rPr lang="en-GB" altLang="en-US" sz="3600" dirty="0"/>
              <a:t>Several factors influence the final size</a:t>
            </a:r>
          </a:p>
          <a:p>
            <a:pPr lvl="1"/>
            <a:r>
              <a:rPr lang="en-GB" altLang="en-US" sz="3600" dirty="0"/>
              <a:t>Use of COTS and components</a:t>
            </a:r>
          </a:p>
          <a:p>
            <a:pPr lvl="1"/>
            <a:r>
              <a:rPr lang="en-GB" altLang="en-US" sz="3600" dirty="0"/>
              <a:t>Programming language</a:t>
            </a:r>
          </a:p>
          <a:p>
            <a:pPr lvl="1"/>
            <a:r>
              <a:rPr lang="en-GB" altLang="en-US" sz="3600" dirty="0"/>
              <a:t>Distribution of system</a:t>
            </a:r>
          </a:p>
          <a:p>
            <a:r>
              <a:rPr lang="en-GB" altLang="en-US" sz="3600" dirty="0"/>
              <a:t>As the development process progresses then the size estimate becomes more accurate</a:t>
            </a:r>
          </a:p>
        </p:txBody>
      </p:sp>
    </p:spTree>
    <p:extLst>
      <p:ext uri="{BB962C8B-B14F-4D97-AF65-F5344CB8AC3E}">
        <p14:creationId xmlns:p14="http://schemas.microsoft.com/office/powerpoint/2010/main" val="24302109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Estimate uncertainty</a:t>
            </a:r>
          </a:p>
        </p:txBody>
      </p:sp>
      <p:graphicFrame>
        <p:nvGraphicFramePr>
          <p:cNvPr id="60419" name="Object 5"/>
          <p:cNvGraphicFramePr>
            <a:graphicFrameLocks noChangeAspect="1"/>
          </p:cNvGraphicFramePr>
          <p:nvPr/>
        </p:nvGraphicFramePr>
        <p:xfrm>
          <a:off x="2033746" y="2144554"/>
          <a:ext cx="11964353" cy="73766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38095" imgH="3600000" progId="Paint.Picture">
                  <p:embed/>
                </p:oleObj>
              </mc:Choice>
              <mc:Fallback>
                <p:oleObj name="Bitmap Image" r:id="rId2" imgW="5838095" imgH="3600000" progId="Paint.Picture">
                  <p:embed/>
                  <p:pic>
                    <p:nvPicPr>
                      <p:cNvPr id="60419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33746" y="2144554"/>
                        <a:ext cx="11964353" cy="737660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03349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The COCOMO model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An empirical model based on project experience</a:t>
            </a:r>
          </a:p>
          <a:p>
            <a:r>
              <a:rPr lang="en-GB" altLang="en-US" sz="3600" dirty="0"/>
              <a:t>Well-documented, ‘independent’ model which is not tied to a specific software vendor</a:t>
            </a:r>
          </a:p>
          <a:p>
            <a:r>
              <a:rPr lang="en-GB" altLang="en-US" sz="3600" dirty="0"/>
              <a:t>Long history from initial version published in 1981 (COCOMO-81) through various instantiations to COCOMO 2</a:t>
            </a:r>
          </a:p>
          <a:p>
            <a:r>
              <a:rPr lang="en-GB" altLang="en-US" sz="3600" dirty="0"/>
              <a:t>COCOMO 2 takes into account different approaches to software development, reuse, etc. </a:t>
            </a:r>
          </a:p>
        </p:txBody>
      </p:sp>
    </p:spTree>
    <p:extLst>
      <p:ext uri="{BB962C8B-B14F-4D97-AF65-F5344CB8AC3E}">
        <p14:creationId xmlns:p14="http://schemas.microsoft.com/office/powerpoint/2010/main" val="84093174"/>
      </p:ext>
    </p:extLst>
  </p:cSld>
  <p:clrMapOvr>
    <a:masterClrMapping/>
  </p:clrMapOvr>
  <p:transition advTm="2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Topics covered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Productivity</a:t>
            </a:r>
          </a:p>
          <a:p>
            <a:r>
              <a:rPr lang="en-GB" altLang="en-US" sz="3600" dirty="0"/>
              <a:t>Estimation techniques</a:t>
            </a:r>
          </a:p>
          <a:p>
            <a:r>
              <a:rPr lang="en-GB" altLang="en-US" sz="3600" dirty="0"/>
              <a:t>Algorithmic cost modelling</a:t>
            </a:r>
          </a:p>
          <a:p>
            <a:r>
              <a:rPr lang="en-GB" altLang="en-US" sz="3600" dirty="0"/>
              <a:t>Project duration and staffing</a:t>
            </a:r>
          </a:p>
        </p:txBody>
      </p:sp>
    </p:spTree>
    <p:extLst>
      <p:ext uri="{BB962C8B-B14F-4D97-AF65-F5344CB8AC3E}">
        <p14:creationId xmlns:p14="http://schemas.microsoft.com/office/powerpoint/2010/main" val="696653388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COCOMO 81</a:t>
            </a:r>
          </a:p>
        </p:txBody>
      </p:sp>
      <p:graphicFrame>
        <p:nvGraphicFramePr>
          <p:cNvPr id="63491" name="Object 5"/>
          <p:cNvGraphicFramePr>
            <a:graphicFrameLocks noChangeAspect="1"/>
          </p:cNvGraphicFramePr>
          <p:nvPr/>
        </p:nvGraphicFramePr>
        <p:xfrm>
          <a:off x="1808004" y="2934652"/>
          <a:ext cx="12754451" cy="55683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14286" imgH="3104762" progId="Paint.Picture">
                  <p:embed/>
                </p:oleObj>
              </mc:Choice>
              <mc:Fallback>
                <p:oleObj name="Bitmap Image" r:id="rId2" imgW="7114286" imgH="3104762" progId="Paint.Picture">
                  <p:embed/>
                  <p:pic>
                    <p:nvPicPr>
                      <p:cNvPr id="63491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004" y="2934652"/>
                        <a:ext cx="12754451" cy="556831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73112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COCOMO 2 levels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1100" y="2266949"/>
            <a:ext cx="13181480" cy="6106687"/>
          </a:xfrm>
          <a:noFill/>
        </p:spPr>
        <p:txBody>
          <a:bodyPr/>
          <a:lstStyle/>
          <a:p>
            <a:r>
              <a:rPr lang="en-GB" altLang="en-US" sz="3600" dirty="0"/>
              <a:t>COCOMO 2 is a 3 level model that allows increasingly detailed estimates to be prepared as development progresses</a:t>
            </a:r>
          </a:p>
          <a:p>
            <a:r>
              <a:rPr lang="en-GB" altLang="en-US" sz="3600" dirty="0"/>
              <a:t>Early prototyping level</a:t>
            </a:r>
          </a:p>
          <a:p>
            <a:pPr lvl="1"/>
            <a:r>
              <a:rPr lang="en-GB" altLang="en-US" sz="3600" dirty="0"/>
              <a:t>Estimates based on object points and a simple formula is used for effort estimation</a:t>
            </a:r>
          </a:p>
          <a:p>
            <a:r>
              <a:rPr lang="en-GB" altLang="en-US" sz="3600" dirty="0"/>
              <a:t>Early design level</a:t>
            </a:r>
          </a:p>
          <a:p>
            <a:pPr lvl="1"/>
            <a:r>
              <a:rPr lang="en-GB" altLang="en-US" sz="3600" dirty="0"/>
              <a:t>Estimates based on function points that are then translated to LOC</a:t>
            </a:r>
          </a:p>
          <a:p>
            <a:r>
              <a:rPr lang="en-GB" altLang="en-US" sz="3600" dirty="0"/>
              <a:t>Post-architecture level</a:t>
            </a:r>
          </a:p>
          <a:p>
            <a:pPr lvl="1"/>
            <a:r>
              <a:rPr lang="en-GB" altLang="en-US" sz="3600" dirty="0"/>
              <a:t>Estimates based on lines of source code</a:t>
            </a:r>
          </a:p>
        </p:txBody>
      </p:sp>
    </p:spTree>
    <p:extLst>
      <p:ext uri="{BB962C8B-B14F-4D97-AF65-F5344CB8AC3E}">
        <p14:creationId xmlns:p14="http://schemas.microsoft.com/office/powerpoint/2010/main" val="1903755860"/>
      </p:ext>
    </p:extLst>
  </p:cSld>
  <p:clrMapOvr>
    <a:masterClrMapping/>
  </p:clrMapOvr>
  <p:transition advTm="2000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Early prototyping level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Supports prototyping projects and projects where there is extensive reuse</a:t>
            </a:r>
          </a:p>
          <a:p>
            <a:r>
              <a:rPr lang="en-GB" altLang="en-US" sz="3600" dirty="0"/>
              <a:t>Based on standard estimates of developer productivity in object points/month</a:t>
            </a:r>
          </a:p>
          <a:p>
            <a:r>
              <a:rPr lang="en-GB" altLang="en-US" sz="3600" dirty="0"/>
              <a:t>Takes CASE tool use into account</a:t>
            </a:r>
          </a:p>
          <a:p>
            <a:r>
              <a:rPr lang="en-GB" altLang="en-US" sz="3600" dirty="0"/>
              <a:t>Formula is</a:t>
            </a:r>
          </a:p>
          <a:p>
            <a:pPr lvl="1" algn="just">
              <a:spcBef>
                <a:spcPts val="889"/>
              </a:spcBef>
              <a:spcAft>
                <a:spcPts val="889"/>
              </a:spcAft>
            </a:pPr>
            <a:r>
              <a:rPr lang="en-GB" altLang="en-US" sz="3600" dirty="0">
                <a:latin typeface="Helvetica" panose="020B0604020202020204" pitchFamily="34" charset="0"/>
              </a:rPr>
              <a:t>PM</a:t>
            </a:r>
            <a:r>
              <a:rPr lang="en-GB" altLang="en-US" sz="3600" dirty="0"/>
              <a:t> = </a:t>
            </a:r>
            <a:r>
              <a:rPr lang="en-GB" altLang="en-US" sz="3600" dirty="0">
                <a:latin typeface="Helvetica" panose="020B0604020202020204" pitchFamily="34" charset="0"/>
              </a:rPr>
              <a:t>( NOP</a:t>
            </a:r>
            <a:r>
              <a:rPr lang="en-GB" altLang="en-US" sz="3600" dirty="0"/>
              <a:t>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</a:t>
            </a:r>
            <a:r>
              <a:rPr lang="en-GB" altLang="en-US" sz="3600" dirty="0">
                <a:latin typeface="Helvetica" panose="020B0604020202020204" pitchFamily="34" charset="0"/>
              </a:rPr>
              <a:t>(1 - %reuse/100 ) ) / PROD</a:t>
            </a:r>
            <a:endParaRPr lang="en-GB" altLang="en-US" sz="3600" dirty="0"/>
          </a:p>
          <a:p>
            <a:pPr lvl="1" algn="just"/>
            <a:r>
              <a:rPr lang="en-GB" altLang="en-US" sz="3600" dirty="0">
                <a:latin typeface="Helvetica" panose="020B0604020202020204" pitchFamily="34" charset="0"/>
              </a:rPr>
              <a:t>PM</a:t>
            </a:r>
            <a:r>
              <a:rPr lang="en-GB" altLang="en-US" sz="3600" dirty="0"/>
              <a:t> is the effort in person-months, </a:t>
            </a:r>
            <a:r>
              <a:rPr lang="en-GB" altLang="en-US" sz="3600" dirty="0">
                <a:latin typeface="Helvetica" panose="020B0604020202020204" pitchFamily="34" charset="0"/>
              </a:rPr>
              <a:t>NOP</a:t>
            </a:r>
            <a:r>
              <a:rPr lang="en-GB" altLang="en-US" sz="3600" dirty="0"/>
              <a:t> is the number of object points and </a:t>
            </a:r>
            <a:r>
              <a:rPr lang="en-GB" altLang="en-US" sz="3600" dirty="0">
                <a:latin typeface="Helvetica" panose="020B0604020202020204" pitchFamily="34" charset="0"/>
              </a:rPr>
              <a:t>PROD</a:t>
            </a:r>
            <a:r>
              <a:rPr lang="en-GB" altLang="en-US" sz="3600" dirty="0"/>
              <a:t> is the productivity</a:t>
            </a:r>
          </a:p>
        </p:txBody>
      </p:sp>
    </p:spTree>
    <p:extLst>
      <p:ext uri="{BB962C8B-B14F-4D97-AF65-F5344CB8AC3E}">
        <p14:creationId xmlns:p14="http://schemas.microsoft.com/office/powerpoint/2010/main" val="21012343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Object point productivity</a:t>
            </a:r>
          </a:p>
        </p:txBody>
      </p:sp>
      <p:graphicFrame>
        <p:nvGraphicFramePr>
          <p:cNvPr id="67587" name="Object 7"/>
          <p:cNvGraphicFramePr>
            <a:graphicFrameLocks noChangeAspect="1"/>
          </p:cNvGraphicFramePr>
          <p:nvPr/>
        </p:nvGraphicFramePr>
        <p:xfrm>
          <a:off x="1808004" y="3499009"/>
          <a:ext cx="12528709" cy="30075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904762" imgH="1657581" progId="Paint.Picture">
                  <p:embed/>
                </p:oleObj>
              </mc:Choice>
              <mc:Fallback>
                <p:oleObj name="Bitmap Image" r:id="rId2" imgW="6904762" imgH="1657581" progId="Paint.Picture">
                  <p:embed/>
                  <p:pic>
                    <p:nvPicPr>
                      <p:cNvPr id="67587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004" y="3499009"/>
                        <a:ext cx="12528709" cy="300754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31362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Early design level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Estimates can be made after the requirements have been agreed</a:t>
            </a:r>
          </a:p>
          <a:p>
            <a:r>
              <a:rPr lang="en-GB" altLang="en-US" sz="3600" dirty="0"/>
              <a:t>Based on standard formula for algorithmic models</a:t>
            </a:r>
          </a:p>
          <a:p>
            <a:pPr lvl="1" algn="just">
              <a:spcBef>
                <a:spcPts val="889"/>
              </a:spcBef>
              <a:spcAft>
                <a:spcPts val="889"/>
              </a:spcAft>
            </a:pPr>
            <a:r>
              <a:rPr lang="en-GB" altLang="en-US" sz="3600" dirty="0">
                <a:latin typeface="Helvetica" panose="020B0604020202020204" pitchFamily="34" charset="0"/>
              </a:rPr>
              <a:t>PM</a:t>
            </a:r>
            <a:r>
              <a:rPr lang="en-GB" altLang="en-US" sz="3600" dirty="0"/>
              <a:t> = </a:t>
            </a:r>
            <a:r>
              <a:rPr lang="en-GB" altLang="en-US" sz="3600" dirty="0">
                <a:latin typeface="Helvetica" panose="020B0604020202020204" pitchFamily="34" charset="0"/>
              </a:rPr>
              <a:t>A</a:t>
            </a:r>
            <a:r>
              <a:rPr lang="en-GB" altLang="en-US" sz="3600" dirty="0"/>
              <a:t>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</a:t>
            </a:r>
            <a:r>
              <a:rPr lang="en-GB" altLang="en-US" sz="3600" dirty="0" err="1">
                <a:latin typeface="Helvetica" panose="020B0604020202020204" pitchFamily="34" charset="0"/>
              </a:rPr>
              <a:t>Size</a:t>
            </a:r>
            <a:r>
              <a:rPr lang="en-GB" altLang="en-US" sz="3600" baseline="30000" dirty="0" err="1">
                <a:latin typeface="Helvetica" panose="020B0604020202020204" pitchFamily="34" charset="0"/>
              </a:rPr>
              <a:t>B</a:t>
            </a:r>
            <a:r>
              <a:rPr lang="en-GB" altLang="en-US" sz="3600" baseline="30000" dirty="0"/>
              <a:t>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</a:t>
            </a:r>
            <a:r>
              <a:rPr lang="en-GB" altLang="en-US" sz="3600" dirty="0">
                <a:latin typeface="Helvetica" panose="020B0604020202020204" pitchFamily="34" charset="0"/>
              </a:rPr>
              <a:t>M</a:t>
            </a:r>
            <a:r>
              <a:rPr lang="en-GB" altLang="en-US" sz="3600" dirty="0"/>
              <a:t> + </a:t>
            </a:r>
            <a:r>
              <a:rPr lang="en-GB" altLang="en-US" sz="3600" dirty="0" err="1">
                <a:latin typeface="Helvetica" panose="020B0604020202020204" pitchFamily="34" charset="0"/>
              </a:rPr>
              <a:t>PM</a:t>
            </a:r>
            <a:r>
              <a:rPr lang="en-GB" altLang="en-US" sz="3600" baseline="-25000" dirty="0" err="1">
                <a:latin typeface="Helvetica" panose="020B0604020202020204" pitchFamily="34" charset="0"/>
              </a:rPr>
              <a:t>m</a:t>
            </a:r>
            <a:r>
              <a:rPr lang="en-GB" altLang="en-US" sz="3600" dirty="0"/>
              <a:t> where</a:t>
            </a:r>
          </a:p>
          <a:p>
            <a:pPr lvl="1" algn="just"/>
            <a:r>
              <a:rPr lang="en-GB" altLang="en-US" sz="3600" dirty="0">
                <a:latin typeface="Helvetica" panose="020B0604020202020204" pitchFamily="34" charset="0"/>
              </a:rPr>
              <a:t>M</a:t>
            </a:r>
            <a:r>
              <a:rPr lang="en-GB" altLang="en-US" sz="3600" dirty="0"/>
              <a:t> = PERS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RCPX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RUSE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PDIF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PREX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FCIL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SCED</a:t>
            </a:r>
          </a:p>
          <a:p>
            <a:pPr lvl="1" algn="just">
              <a:spcBef>
                <a:spcPts val="889"/>
              </a:spcBef>
              <a:spcAft>
                <a:spcPts val="889"/>
              </a:spcAft>
            </a:pPr>
            <a:r>
              <a:rPr lang="en-GB" altLang="en-US" sz="3600" dirty="0" err="1">
                <a:latin typeface="Helvetica" panose="020B0604020202020204" pitchFamily="34" charset="0"/>
              </a:rPr>
              <a:t>PM</a:t>
            </a:r>
            <a:r>
              <a:rPr lang="en-GB" altLang="en-US" sz="3600" baseline="-25000" dirty="0" err="1">
                <a:latin typeface="Helvetica" panose="020B0604020202020204" pitchFamily="34" charset="0"/>
              </a:rPr>
              <a:t>m</a:t>
            </a:r>
            <a:r>
              <a:rPr lang="en-GB" altLang="en-US" sz="3600" dirty="0"/>
              <a:t> = (</a:t>
            </a:r>
            <a:r>
              <a:rPr lang="en-GB" altLang="en-US" sz="3600" dirty="0">
                <a:latin typeface="Helvetica" panose="020B0604020202020204" pitchFamily="34" charset="0"/>
              </a:rPr>
              <a:t>ASLOC</a:t>
            </a:r>
            <a:r>
              <a:rPr lang="en-GB" altLang="en-US" sz="3600" dirty="0"/>
              <a:t>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</a:t>
            </a:r>
            <a:r>
              <a:rPr lang="en-GB" altLang="en-US" sz="3600" dirty="0">
                <a:latin typeface="Helvetica" panose="020B0604020202020204" pitchFamily="34" charset="0"/>
              </a:rPr>
              <a:t>(AT/100)) / ATPROD</a:t>
            </a:r>
            <a:endParaRPr lang="en-GB" altLang="en-US" sz="3600" dirty="0"/>
          </a:p>
          <a:p>
            <a:pPr lvl="1" algn="just"/>
            <a:r>
              <a:rPr lang="en-GB" altLang="en-US" sz="3600" dirty="0"/>
              <a:t>A = 2.5 in initial calibration, Size in KLOC, B varies from 1.1 to 1.24 depending on novelty of the project, development flexibility, risk management approaches and the process maturity</a:t>
            </a:r>
          </a:p>
        </p:txBody>
      </p:sp>
    </p:spTree>
    <p:extLst>
      <p:ext uri="{BB962C8B-B14F-4D97-AF65-F5344CB8AC3E}">
        <p14:creationId xmlns:p14="http://schemas.microsoft.com/office/powerpoint/2010/main" val="686191302"/>
      </p:ext>
    </p:extLst>
  </p:cSld>
  <p:clrMapOvr>
    <a:masterClrMapping/>
  </p:clrMapOvr>
  <p:transition advTm="2000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Multipliers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08247" y="2266950"/>
            <a:ext cx="11903214" cy="6116212"/>
          </a:xfrm>
        </p:spPr>
        <p:txBody>
          <a:bodyPr/>
          <a:lstStyle/>
          <a:p>
            <a:r>
              <a:rPr lang="en-GB" altLang="en-US" sz="3851" dirty="0"/>
              <a:t>Multipliers reflect the capability of the developers, the non-functional requirements, the familiarity with the development platform, etc.</a:t>
            </a:r>
          </a:p>
          <a:p>
            <a:pPr lvl="1"/>
            <a:r>
              <a:rPr lang="en-GB" altLang="en-US" dirty="0"/>
              <a:t>RCPX - product reliability and complexity</a:t>
            </a:r>
          </a:p>
          <a:p>
            <a:pPr lvl="1"/>
            <a:r>
              <a:rPr lang="en-GB" altLang="en-US" dirty="0"/>
              <a:t>RUSE - the reuse required</a:t>
            </a:r>
          </a:p>
          <a:p>
            <a:pPr lvl="1"/>
            <a:r>
              <a:rPr lang="en-GB" altLang="en-US" dirty="0"/>
              <a:t>PDIF - platform difficulty</a:t>
            </a:r>
          </a:p>
          <a:p>
            <a:pPr lvl="1"/>
            <a:r>
              <a:rPr lang="en-GB" altLang="en-US" dirty="0"/>
              <a:t>PREX - personnel experience</a:t>
            </a:r>
          </a:p>
          <a:p>
            <a:pPr lvl="1"/>
            <a:r>
              <a:rPr lang="en-GB" altLang="en-US" dirty="0"/>
              <a:t>PERS - personnel capability</a:t>
            </a:r>
          </a:p>
          <a:p>
            <a:pPr lvl="1"/>
            <a:r>
              <a:rPr lang="en-GB" altLang="en-US" dirty="0"/>
              <a:t>SCED - required schedule</a:t>
            </a:r>
          </a:p>
          <a:p>
            <a:pPr lvl="1"/>
            <a:r>
              <a:rPr lang="en-GB" altLang="en-US" dirty="0"/>
              <a:t>FCIL - the team support facilities</a:t>
            </a:r>
          </a:p>
          <a:p>
            <a:r>
              <a:rPr lang="en-GB" altLang="en-US" sz="3851" dirty="0"/>
              <a:t>PM reflects the amount of automatically generated code</a:t>
            </a: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669645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Post-architecture level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64000" y="1981200"/>
            <a:ext cx="13526798" cy="6742807"/>
          </a:xfrm>
        </p:spPr>
        <p:txBody>
          <a:bodyPr/>
          <a:lstStyle/>
          <a:p>
            <a:r>
              <a:rPr lang="en-GB" altLang="en-US" sz="3200" dirty="0"/>
              <a:t>Uses same formula as early design estimates</a:t>
            </a:r>
          </a:p>
          <a:p>
            <a:r>
              <a:rPr lang="en-GB" altLang="en-US" sz="3200" dirty="0"/>
              <a:t>Estimate of size is adjusted to take into account</a:t>
            </a:r>
          </a:p>
          <a:p>
            <a:pPr lvl="1"/>
            <a:r>
              <a:rPr lang="en-GB" altLang="en-US" sz="3200" dirty="0"/>
              <a:t>Requirements volatility.  Rework required to support change</a:t>
            </a:r>
          </a:p>
          <a:p>
            <a:pPr lvl="1"/>
            <a:r>
              <a:rPr lang="en-GB" altLang="en-US" sz="3200" dirty="0"/>
              <a:t>Extent of possible reuse.  Reuse is non-linear and has associated costs so this is not a simple reduction in LOC</a:t>
            </a:r>
          </a:p>
          <a:p>
            <a:pPr lvl="1" algn="just">
              <a:spcBef>
                <a:spcPts val="889"/>
              </a:spcBef>
              <a:spcAft>
                <a:spcPts val="889"/>
              </a:spcAft>
            </a:pPr>
            <a:r>
              <a:rPr lang="en-GB" altLang="en-US" sz="3200" dirty="0">
                <a:latin typeface="Helvetica" panose="020B0604020202020204" pitchFamily="34" charset="0"/>
              </a:rPr>
              <a:t>ESLOC = ASLOC </a:t>
            </a:r>
            <a:r>
              <a:rPr lang="en-GB" altLang="en-US" sz="3200" dirty="0">
                <a:latin typeface="Symbol" panose="05050102010706020507" pitchFamily="18" charset="2"/>
              </a:rPr>
              <a:t>´</a:t>
            </a:r>
            <a:r>
              <a:rPr lang="en-GB" altLang="en-US" sz="3200" dirty="0">
                <a:latin typeface="Helvetica" panose="020B0604020202020204" pitchFamily="34" charset="0"/>
              </a:rPr>
              <a:t> (AA + SU +0.4DM + 0.3CM +0.3IM)/100</a:t>
            </a:r>
            <a:endParaRPr lang="en-GB" altLang="en-US" sz="3200" dirty="0"/>
          </a:p>
          <a:p>
            <a:pPr lvl="2"/>
            <a:r>
              <a:rPr lang="en-GB" altLang="en-US" sz="3200" dirty="0"/>
              <a:t>ESLOC is equivalent number of lines of new code. </a:t>
            </a:r>
            <a:r>
              <a:rPr lang="en-GB" altLang="en-US" sz="3200" dirty="0">
                <a:latin typeface="Helvetica" panose="020B0604020202020204" pitchFamily="34" charset="0"/>
              </a:rPr>
              <a:t>ASLOC</a:t>
            </a:r>
            <a:r>
              <a:rPr lang="en-GB" altLang="en-US" sz="3200" dirty="0"/>
              <a:t> is the number of lines of reusable code which must be modified, </a:t>
            </a:r>
            <a:r>
              <a:rPr lang="en-GB" altLang="en-US" sz="3200" dirty="0">
                <a:latin typeface="Helvetica" panose="020B0604020202020204" pitchFamily="34" charset="0"/>
              </a:rPr>
              <a:t>DM</a:t>
            </a:r>
            <a:r>
              <a:rPr lang="en-GB" altLang="en-US" sz="3200" dirty="0"/>
              <a:t> is the percentage of design modified, </a:t>
            </a:r>
            <a:r>
              <a:rPr lang="en-GB" altLang="en-US" sz="3200" dirty="0">
                <a:latin typeface="Helvetica" panose="020B0604020202020204" pitchFamily="34" charset="0"/>
              </a:rPr>
              <a:t>CM</a:t>
            </a:r>
            <a:r>
              <a:rPr lang="en-GB" altLang="en-US" sz="3200" dirty="0"/>
              <a:t> is the percentage of the code that is modified , </a:t>
            </a:r>
            <a:r>
              <a:rPr lang="en-GB" altLang="en-US" sz="3200" dirty="0">
                <a:latin typeface="Helvetica" panose="020B0604020202020204" pitchFamily="34" charset="0"/>
              </a:rPr>
              <a:t>IM</a:t>
            </a:r>
            <a:r>
              <a:rPr lang="en-GB" altLang="en-US" sz="3200" dirty="0"/>
              <a:t> is the percentage of the original integration effort required for integrating the reused software. </a:t>
            </a:r>
          </a:p>
          <a:p>
            <a:pPr lvl="2"/>
            <a:r>
              <a:rPr lang="en-GB" altLang="en-US" sz="3200" dirty="0">
                <a:latin typeface="Helvetica" panose="020B0604020202020204" pitchFamily="34" charset="0"/>
              </a:rPr>
              <a:t>SU</a:t>
            </a:r>
            <a:r>
              <a:rPr lang="en-GB" altLang="en-US" sz="3200" dirty="0"/>
              <a:t> is a factor based on the cost of software understanding, </a:t>
            </a:r>
            <a:r>
              <a:rPr lang="en-GB" altLang="en-US" sz="3200" dirty="0">
                <a:latin typeface="Helvetica" panose="020B0604020202020204" pitchFamily="34" charset="0"/>
              </a:rPr>
              <a:t>AA</a:t>
            </a:r>
            <a:r>
              <a:rPr lang="en-GB" altLang="en-US" sz="3200" dirty="0"/>
              <a:t> is a factor which reflects the initial assessment costs of deciding if software may be reused. </a:t>
            </a:r>
          </a:p>
        </p:txBody>
      </p:sp>
    </p:spTree>
    <p:extLst>
      <p:ext uri="{BB962C8B-B14F-4D97-AF65-F5344CB8AC3E}">
        <p14:creationId xmlns:p14="http://schemas.microsoft.com/office/powerpoint/2010/main" val="14331230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This depends on 5 scale factors (see next slide). Their sum/100 is added to 1.01</a:t>
            </a:r>
          </a:p>
          <a:p>
            <a:r>
              <a:rPr lang="en-GB" altLang="en-US" sz="3600" dirty="0"/>
              <a:t>Example</a:t>
            </a:r>
          </a:p>
          <a:p>
            <a:pPr lvl="1"/>
            <a:r>
              <a:rPr lang="en-GB" altLang="en-US" sz="3600" dirty="0" err="1"/>
              <a:t>Precedenteness</a:t>
            </a:r>
            <a:r>
              <a:rPr lang="en-GB" altLang="en-US" sz="3600" dirty="0"/>
              <a:t> - new project - 4</a:t>
            </a:r>
          </a:p>
          <a:p>
            <a:pPr lvl="1"/>
            <a:r>
              <a:rPr lang="en-GB" altLang="en-US" sz="3600" dirty="0"/>
              <a:t>Development flexibility - no client involvement - Very high - 1</a:t>
            </a:r>
          </a:p>
          <a:p>
            <a:pPr lvl="1"/>
            <a:r>
              <a:rPr lang="en-GB" altLang="en-US" sz="3600" dirty="0"/>
              <a:t>Architecture/risk resolution - No risk analysis - V. Low - 5</a:t>
            </a:r>
          </a:p>
          <a:p>
            <a:pPr lvl="1"/>
            <a:r>
              <a:rPr lang="en-GB" altLang="en-US" sz="3600" dirty="0"/>
              <a:t>Team cohesion - new team - nominal - 3</a:t>
            </a:r>
          </a:p>
          <a:p>
            <a:pPr lvl="1"/>
            <a:r>
              <a:rPr lang="en-GB" altLang="en-US" sz="3600" dirty="0"/>
              <a:t>Process maturity - some control - nominal - 3</a:t>
            </a:r>
          </a:p>
          <a:p>
            <a:r>
              <a:rPr lang="en-GB" altLang="en-US" sz="3600" dirty="0"/>
              <a:t>Scale factor is therefore 1.17</a:t>
            </a:r>
          </a:p>
          <a:p>
            <a:pPr lvl="1"/>
            <a:endParaRPr lang="en-GB" altLang="en-US" sz="3600" dirty="0"/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The exponent term</a:t>
            </a:r>
          </a:p>
        </p:txBody>
      </p:sp>
    </p:spTree>
    <p:extLst>
      <p:ext uri="{BB962C8B-B14F-4D97-AF65-F5344CB8AC3E}">
        <p14:creationId xmlns:p14="http://schemas.microsoft.com/office/powerpoint/2010/main" val="3386817572"/>
      </p:ext>
    </p:extLst>
  </p:cSld>
  <p:clrMapOvr>
    <a:masterClrMapping/>
  </p:clrMapOvr>
  <p:transition advTm="2000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Exponent scale factors</a:t>
            </a:r>
          </a:p>
        </p:txBody>
      </p:sp>
      <p:graphicFrame>
        <p:nvGraphicFramePr>
          <p:cNvPr id="74755" name="Object 7"/>
          <p:cNvGraphicFramePr>
            <a:graphicFrameLocks noChangeAspect="1"/>
          </p:cNvGraphicFramePr>
          <p:nvPr/>
        </p:nvGraphicFramePr>
        <p:xfrm>
          <a:off x="2372360" y="2144554"/>
          <a:ext cx="10948511" cy="7496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400000" imgH="4382112" progId="Paint.Picture">
                  <p:embed/>
                </p:oleObj>
              </mc:Choice>
              <mc:Fallback>
                <p:oleObj name="Bitmap Image" r:id="rId2" imgW="6400000" imgH="4382112" progId="Paint.Picture">
                  <p:embed/>
                  <p:pic>
                    <p:nvPicPr>
                      <p:cNvPr id="74755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2360" y="2144554"/>
                        <a:ext cx="10948511" cy="749653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253266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20875" y="2370297"/>
            <a:ext cx="12462867" cy="6118562"/>
          </a:xfrm>
          <a:noFill/>
        </p:spPr>
        <p:txBody>
          <a:bodyPr/>
          <a:lstStyle/>
          <a:p>
            <a:pPr>
              <a:lnSpc>
                <a:spcPct val="90000"/>
              </a:lnSpc>
            </a:pPr>
            <a:r>
              <a:rPr lang="en-GB" altLang="en-US" sz="3555"/>
              <a:t>Product attributes </a:t>
            </a:r>
          </a:p>
          <a:p>
            <a:pPr lvl="1">
              <a:lnSpc>
                <a:spcPct val="90000"/>
              </a:lnSpc>
            </a:pPr>
            <a:r>
              <a:rPr lang="en-GB" altLang="en-US" sz="2666"/>
              <a:t>concerned with required characteristics of the software product being developed</a:t>
            </a:r>
          </a:p>
          <a:p>
            <a:pPr algn="just">
              <a:spcAft>
                <a:spcPts val="889"/>
              </a:spcAft>
            </a:pPr>
            <a:r>
              <a:rPr lang="en-GB" altLang="en-US" sz="3555"/>
              <a:t>Computer attributes </a:t>
            </a:r>
          </a:p>
          <a:p>
            <a:pPr lvl="1" algn="just">
              <a:spcAft>
                <a:spcPts val="889"/>
              </a:spcAft>
            </a:pPr>
            <a:r>
              <a:rPr lang="en-GB" altLang="en-US" sz="2666"/>
              <a:t>constraints imposed on the software by the hardware platform</a:t>
            </a:r>
          </a:p>
          <a:p>
            <a:pPr algn="just">
              <a:spcAft>
                <a:spcPts val="889"/>
              </a:spcAft>
            </a:pPr>
            <a:r>
              <a:rPr lang="en-GB" altLang="en-US" sz="3555"/>
              <a:t>Personnel attributes </a:t>
            </a:r>
          </a:p>
          <a:p>
            <a:pPr lvl="1" algn="just">
              <a:spcAft>
                <a:spcPts val="889"/>
              </a:spcAft>
            </a:pPr>
            <a:r>
              <a:rPr lang="en-GB" altLang="en-US" sz="2666"/>
              <a:t>multipliers that take the experience and capabilities of the people working on the project into account. </a:t>
            </a:r>
          </a:p>
          <a:p>
            <a:pPr algn="just">
              <a:lnSpc>
                <a:spcPct val="90000"/>
              </a:lnSpc>
            </a:pPr>
            <a:r>
              <a:rPr lang="en-GB" altLang="en-US" sz="3555"/>
              <a:t>Project attributes </a:t>
            </a:r>
          </a:p>
          <a:p>
            <a:pPr lvl="1" algn="just">
              <a:lnSpc>
                <a:spcPct val="90000"/>
              </a:lnSpc>
            </a:pPr>
            <a:r>
              <a:rPr lang="en-GB" altLang="en-US" sz="2666"/>
              <a:t>concerned with the particular characteristics of the software development project</a:t>
            </a:r>
          </a:p>
          <a:p>
            <a:pPr>
              <a:lnSpc>
                <a:spcPct val="90000"/>
              </a:lnSpc>
            </a:pPr>
            <a:endParaRPr lang="en-GB" altLang="en-US" sz="3555"/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Multipliers</a:t>
            </a:r>
          </a:p>
        </p:txBody>
      </p:sp>
    </p:spTree>
    <p:extLst>
      <p:ext uri="{BB962C8B-B14F-4D97-AF65-F5344CB8AC3E}">
        <p14:creationId xmlns:p14="http://schemas.microsoft.com/office/powerpoint/2010/main" val="2015952918"/>
      </p:ext>
    </p:extLst>
  </p:cSld>
  <p:clrMapOvr>
    <a:masterClrMapping/>
  </p:clrMapOvr>
  <p:transition advTm="2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647700" y="390347"/>
            <a:ext cx="13914755" cy="1641336"/>
          </a:xfrm>
        </p:spPr>
        <p:txBody>
          <a:bodyPr/>
          <a:lstStyle/>
          <a:p>
            <a:r>
              <a:rPr lang="en-GB" altLang="en-US" sz="5333" dirty="0"/>
              <a:t>Fundamental estimation questions</a:t>
            </a:r>
            <a:endParaRPr lang="en-GB" alt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How much effort is required to complete an activity?</a:t>
            </a:r>
          </a:p>
          <a:p>
            <a:r>
              <a:rPr lang="en-GB" altLang="en-US" sz="3600" dirty="0"/>
              <a:t>How much calendar time is needed to complete an activity?</a:t>
            </a:r>
          </a:p>
          <a:p>
            <a:r>
              <a:rPr lang="en-GB" altLang="en-US" sz="3600" dirty="0"/>
              <a:t>What is the total cost of an activity?</a:t>
            </a:r>
          </a:p>
          <a:p>
            <a:r>
              <a:rPr lang="en-GB" altLang="en-US" sz="3600" dirty="0"/>
              <a:t>Project estimation and scheduling and interleaved management activities</a:t>
            </a:r>
          </a:p>
        </p:txBody>
      </p:sp>
    </p:spTree>
    <p:extLst>
      <p:ext uri="{BB962C8B-B14F-4D97-AF65-F5344CB8AC3E}">
        <p14:creationId xmlns:p14="http://schemas.microsoft.com/office/powerpoint/2010/main" val="38652340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Project cost drivers</a:t>
            </a:r>
          </a:p>
        </p:txBody>
      </p:sp>
      <p:graphicFrame>
        <p:nvGraphicFramePr>
          <p:cNvPr id="77827" name="Object 7"/>
          <p:cNvGraphicFramePr>
            <a:graphicFrameLocks noChangeAspect="1"/>
          </p:cNvGraphicFramePr>
          <p:nvPr/>
        </p:nvGraphicFramePr>
        <p:xfrm>
          <a:off x="3839686" y="2144554"/>
          <a:ext cx="8465344" cy="7496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990476" imgH="4420217" progId="Paint.Picture">
                  <p:embed/>
                </p:oleObj>
              </mc:Choice>
              <mc:Fallback>
                <p:oleObj name="Bitmap Image" r:id="rId2" imgW="4990476" imgH="4420217" progId="Paint.Picture">
                  <p:embed/>
                  <p:pic>
                    <p:nvPicPr>
                      <p:cNvPr id="77827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39686" y="2144554"/>
                        <a:ext cx="8465344" cy="749653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81675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Effects of cost drivers</a:t>
            </a:r>
          </a:p>
        </p:txBody>
      </p:sp>
      <p:graphicFrame>
        <p:nvGraphicFramePr>
          <p:cNvPr id="78851" name="Object 5"/>
          <p:cNvGraphicFramePr>
            <a:graphicFrameLocks noChangeAspect="1"/>
          </p:cNvGraphicFramePr>
          <p:nvPr/>
        </p:nvGraphicFramePr>
        <p:xfrm>
          <a:off x="2372360" y="2144553"/>
          <a:ext cx="11174254" cy="7430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85714" imgH="3914286" progId="Paint.Picture">
                  <p:embed/>
                </p:oleObj>
              </mc:Choice>
              <mc:Fallback>
                <p:oleObj name="Bitmap Image" r:id="rId2" imgW="5885714" imgH="3914286" progId="Paint.Picture">
                  <p:embed/>
                  <p:pic>
                    <p:nvPicPr>
                      <p:cNvPr id="78851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2360" y="2144553"/>
                        <a:ext cx="11174254" cy="743069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09800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Algorithmic cost models provide a basis for project planning as they allow alternative strategies to be compared</a:t>
            </a:r>
          </a:p>
          <a:p>
            <a:r>
              <a:rPr lang="en-GB" altLang="en-US" sz="3600" dirty="0"/>
              <a:t>Embedded spacecraft system</a:t>
            </a:r>
          </a:p>
          <a:p>
            <a:pPr lvl="1"/>
            <a:r>
              <a:rPr lang="en-GB" altLang="en-US" sz="3600" dirty="0"/>
              <a:t>Must be reliable</a:t>
            </a:r>
          </a:p>
          <a:p>
            <a:pPr lvl="1"/>
            <a:r>
              <a:rPr lang="en-GB" altLang="en-US" sz="3600" dirty="0"/>
              <a:t>Must minimise weight (number of chips)</a:t>
            </a:r>
          </a:p>
          <a:p>
            <a:pPr lvl="1"/>
            <a:r>
              <a:rPr lang="en-GB" altLang="en-US" sz="3600" dirty="0"/>
              <a:t>Multipliers on reliability and computer constraints &gt; 1</a:t>
            </a:r>
          </a:p>
          <a:p>
            <a:r>
              <a:rPr lang="en-GB" altLang="en-US" sz="3600" dirty="0"/>
              <a:t>Cost components</a:t>
            </a:r>
          </a:p>
          <a:p>
            <a:pPr lvl="1"/>
            <a:r>
              <a:rPr lang="en-GB" altLang="en-US" sz="3600" dirty="0"/>
              <a:t>Target hardware</a:t>
            </a:r>
          </a:p>
          <a:p>
            <a:pPr lvl="1"/>
            <a:r>
              <a:rPr lang="en-GB" altLang="en-US" sz="3600" dirty="0"/>
              <a:t>Development platform</a:t>
            </a:r>
          </a:p>
          <a:p>
            <a:pPr lvl="1"/>
            <a:r>
              <a:rPr lang="en-GB" altLang="en-US" sz="3600" dirty="0"/>
              <a:t>Effort required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Project planning</a:t>
            </a:r>
          </a:p>
        </p:txBody>
      </p:sp>
    </p:spTree>
    <p:extLst>
      <p:ext uri="{BB962C8B-B14F-4D97-AF65-F5344CB8AC3E}">
        <p14:creationId xmlns:p14="http://schemas.microsoft.com/office/powerpoint/2010/main" val="3304662851"/>
      </p:ext>
    </p:extLst>
  </p:cSld>
  <p:clrMapOvr>
    <a:masterClrMapping/>
  </p:clrMapOvr>
  <p:transition advTm="2000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Management options</a:t>
            </a:r>
          </a:p>
        </p:txBody>
      </p:sp>
      <p:graphicFrame>
        <p:nvGraphicFramePr>
          <p:cNvPr id="81923" name="Object 4"/>
          <p:cNvGraphicFramePr>
            <a:graphicFrameLocks noChangeAspect="1"/>
          </p:cNvGraphicFramePr>
          <p:nvPr/>
        </p:nvGraphicFramePr>
        <p:xfrm>
          <a:off x="2259489" y="2144554"/>
          <a:ext cx="10948511" cy="742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628571" imgH="4495238" progId="Paint.Picture">
                  <p:embed/>
                </p:oleObj>
              </mc:Choice>
              <mc:Fallback>
                <p:oleObj name="Bitmap Image" r:id="rId2" imgW="6628571" imgH="4495238" progId="Paint.Picture">
                  <p:embed/>
                  <p:pic>
                    <p:nvPicPr>
                      <p:cNvPr id="81923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59489" y="2144554"/>
                        <a:ext cx="10948511" cy="7425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98410414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Management options costs</a:t>
            </a:r>
          </a:p>
        </p:txBody>
      </p:sp>
      <p:graphicFrame>
        <p:nvGraphicFramePr>
          <p:cNvPr id="82947" name="Object 6"/>
          <p:cNvGraphicFramePr>
            <a:graphicFrameLocks noChangeAspect="1"/>
          </p:cNvGraphicFramePr>
          <p:nvPr/>
        </p:nvGraphicFramePr>
        <p:xfrm>
          <a:off x="1582261" y="3837622"/>
          <a:ext cx="12980194" cy="32191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7411485" imgH="1838095" progId="Paint.Picture">
                  <p:embed/>
                </p:oleObj>
              </mc:Choice>
              <mc:Fallback>
                <p:oleObj name="Bitmap Image" r:id="rId3" imgW="7411485" imgH="1838095" progId="Paint.Picture">
                  <p:embed/>
                  <p:pic>
                    <p:nvPicPr>
                      <p:cNvPr id="8294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2261" y="3837622"/>
                        <a:ext cx="12980194" cy="321918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3106003"/>
      </p:ext>
    </p:extLst>
  </p:cSld>
  <p:clrMapOvr>
    <a:masterClrMapping/>
  </p:clrMapOvr>
  <p:transition advTm="2000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Option choice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Option D (use more experienced staff) appears to be the best alternative</a:t>
            </a:r>
          </a:p>
          <a:p>
            <a:pPr lvl="1"/>
            <a:r>
              <a:rPr lang="en-GB" altLang="en-US" sz="3600" dirty="0"/>
              <a:t>However, it has a high associated risk as experienced staff may be difficult to find</a:t>
            </a:r>
          </a:p>
          <a:p>
            <a:r>
              <a:rPr lang="en-GB" altLang="en-US" sz="3600" dirty="0"/>
              <a:t>Option C (upgrade memory) has a lower cost saving but very low risk</a:t>
            </a:r>
          </a:p>
          <a:p>
            <a:r>
              <a:rPr lang="en-GB" altLang="en-US" sz="3600" dirty="0"/>
              <a:t>Overall, the model reveals the importance of staff experience in software development</a:t>
            </a:r>
          </a:p>
        </p:txBody>
      </p:sp>
    </p:spTree>
    <p:extLst>
      <p:ext uri="{BB962C8B-B14F-4D97-AF65-F5344CB8AC3E}">
        <p14:creationId xmlns:p14="http://schemas.microsoft.com/office/powerpoint/2010/main" val="424186904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Project duration and staffing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3600" dirty="0"/>
              <a:t>As well as effort estimation, managers must estimate the calendar time required to complete a project and when staff will be required</a:t>
            </a:r>
          </a:p>
          <a:p>
            <a:r>
              <a:rPr lang="en-GB" altLang="en-US" sz="3600" dirty="0"/>
              <a:t>Calendar time can be estimated using a COCOMO 2 formula</a:t>
            </a:r>
          </a:p>
          <a:p>
            <a:pPr lvl="1" algn="just">
              <a:spcBef>
                <a:spcPts val="889"/>
              </a:spcBef>
              <a:spcAft>
                <a:spcPts val="889"/>
              </a:spcAft>
            </a:pPr>
            <a:r>
              <a:rPr lang="en-GB" altLang="en-US" sz="3600" dirty="0"/>
              <a:t>TDEV = 3 </a:t>
            </a:r>
            <a:r>
              <a:rPr lang="en-GB" altLang="en-US" sz="3600" dirty="0">
                <a:latin typeface="Symbol" panose="05050102010706020507" pitchFamily="18" charset="2"/>
              </a:rPr>
              <a:t>´</a:t>
            </a:r>
            <a:r>
              <a:rPr lang="en-GB" altLang="en-US" sz="3600" dirty="0"/>
              <a:t> (PM)</a:t>
            </a:r>
            <a:r>
              <a:rPr lang="en-GB" altLang="en-US" sz="3600" baseline="30000" dirty="0"/>
              <a:t>(0.33+0.2*(B-1.01))</a:t>
            </a:r>
          </a:p>
          <a:p>
            <a:pPr lvl="1"/>
            <a:r>
              <a:rPr lang="en-GB" altLang="en-US" sz="3600" dirty="0"/>
              <a:t>PM is the effort computation and B is the exponent computed as discussed above (B is 1 for the early prototyping model). This computation predicts the nominal schedule for the project</a:t>
            </a:r>
          </a:p>
          <a:p>
            <a:r>
              <a:rPr lang="en-GB" altLang="en-US" sz="3600" dirty="0"/>
              <a:t>The time required is independent of the number of people working on the project</a:t>
            </a:r>
          </a:p>
        </p:txBody>
      </p:sp>
    </p:spTree>
    <p:extLst>
      <p:ext uri="{BB962C8B-B14F-4D97-AF65-F5344CB8AC3E}">
        <p14:creationId xmlns:p14="http://schemas.microsoft.com/office/powerpoint/2010/main" val="121682596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Staffing requirements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Staff required can’t be computed by diving the development time by the required schedule</a:t>
            </a:r>
          </a:p>
          <a:p>
            <a:r>
              <a:rPr lang="en-GB" altLang="en-US" sz="3600" dirty="0"/>
              <a:t>The number of people working on a project varies depending on the phase of the project</a:t>
            </a:r>
          </a:p>
          <a:p>
            <a:r>
              <a:rPr lang="en-GB" altLang="en-US" sz="3600" dirty="0"/>
              <a:t>The more people who work on the project, the more total effort is usually required</a:t>
            </a:r>
          </a:p>
          <a:p>
            <a:r>
              <a:rPr lang="en-GB" altLang="en-US" sz="3600" dirty="0"/>
              <a:t>A very rapid build-up of people often correlates with schedule slippage</a:t>
            </a:r>
          </a:p>
        </p:txBody>
      </p:sp>
    </p:spTree>
    <p:extLst>
      <p:ext uri="{BB962C8B-B14F-4D97-AF65-F5344CB8AC3E}">
        <p14:creationId xmlns:p14="http://schemas.microsoft.com/office/powerpoint/2010/main" val="3786317375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Key points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200" dirty="0"/>
              <a:t>Factors affecting productivity include individual aptitude, domain experience, the development project, the project size, tool support and the working environment</a:t>
            </a:r>
          </a:p>
          <a:p>
            <a:r>
              <a:rPr lang="en-GB" altLang="en-US" sz="3200" dirty="0"/>
              <a:t>Different techniques of cost estimation should be used when estimating costs</a:t>
            </a:r>
          </a:p>
          <a:p>
            <a:r>
              <a:rPr lang="en-GB" altLang="en-US" sz="3200" dirty="0"/>
              <a:t>Software may be priced to gain a contract and the functionality adjusted to the price</a:t>
            </a:r>
          </a:p>
        </p:txBody>
      </p:sp>
    </p:spTree>
    <p:extLst>
      <p:ext uri="{BB962C8B-B14F-4D97-AF65-F5344CB8AC3E}">
        <p14:creationId xmlns:p14="http://schemas.microsoft.com/office/powerpoint/2010/main" val="3210574817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Key points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66800" y="2514600"/>
            <a:ext cx="12983032" cy="6435150"/>
          </a:xfrm>
          <a:noFill/>
        </p:spPr>
        <p:txBody>
          <a:bodyPr/>
          <a:lstStyle/>
          <a:p>
            <a:r>
              <a:rPr lang="en-GB" altLang="en-US" sz="3600" dirty="0"/>
              <a:t>Algorithmic cost estimation is difficult because of the need to estimate attributes of the finished product</a:t>
            </a:r>
          </a:p>
          <a:p>
            <a:r>
              <a:rPr lang="en-GB" altLang="en-US" sz="3600" dirty="0"/>
              <a:t>The COCOMO model takes project, product, personnel and hardware attributes into account when predicting effort required</a:t>
            </a:r>
          </a:p>
          <a:p>
            <a:r>
              <a:rPr lang="en-GB" altLang="en-US" sz="3600" dirty="0"/>
              <a:t>Algorithmic cost models support quantitative option analysis</a:t>
            </a:r>
          </a:p>
          <a:p>
            <a:r>
              <a:rPr lang="en-GB" altLang="en-US" sz="3600" dirty="0"/>
              <a:t>The time to complete a project is not proportional to the number of people working on the project</a:t>
            </a:r>
          </a:p>
        </p:txBody>
      </p:sp>
    </p:spTree>
    <p:extLst>
      <p:ext uri="{BB962C8B-B14F-4D97-AF65-F5344CB8AC3E}">
        <p14:creationId xmlns:p14="http://schemas.microsoft.com/office/powerpoint/2010/main" val="313703162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 dirty="0"/>
              <a:t>Software cost components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Hardware and software costs</a:t>
            </a:r>
          </a:p>
          <a:p>
            <a:r>
              <a:rPr lang="en-GB" altLang="en-US" sz="3600" dirty="0"/>
              <a:t>Travel and training costs</a:t>
            </a:r>
          </a:p>
          <a:p>
            <a:r>
              <a:rPr lang="en-GB" altLang="en-US" sz="3600" dirty="0"/>
              <a:t>Effort costs  (the dominant factor in most </a:t>
            </a:r>
            <a:br>
              <a:rPr lang="en-GB" altLang="en-US" sz="3600" dirty="0"/>
            </a:br>
            <a:r>
              <a:rPr lang="en-GB" altLang="en-US" sz="3600" dirty="0"/>
              <a:t>projects)</a:t>
            </a:r>
          </a:p>
          <a:p>
            <a:pPr lvl="1"/>
            <a:r>
              <a:rPr lang="en-GB" altLang="en-US" sz="3600" dirty="0"/>
              <a:t>salaries of engineers involved in the project</a:t>
            </a:r>
          </a:p>
          <a:p>
            <a:pPr lvl="1"/>
            <a:r>
              <a:rPr lang="en-GB" altLang="en-US" sz="3600" dirty="0"/>
              <a:t>Social and insurance costs</a:t>
            </a:r>
          </a:p>
          <a:p>
            <a:r>
              <a:rPr lang="en-GB" altLang="en-US" sz="3600" dirty="0"/>
              <a:t>Effort costs must take overheads into account</a:t>
            </a:r>
          </a:p>
          <a:p>
            <a:pPr lvl="1"/>
            <a:r>
              <a:rPr lang="en-GB" altLang="en-US" sz="3600" dirty="0"/>
              <a:t>costs of building, heating, lighting</a:t>
            </a:r>
          </a:p>
          <a:p>
            <a:pPr lvl="1"/>
            <a:r>
              <a:rPr lang="en-GB" altLang="en-US" sz="3600" dirty="0"/>
              <a:t>costs of networking and communications</a:t>
            </a:r>
          </a:p>
          <a:p>
            <a:pPr lvl="1"/>
            <a:r>
              <a:rPr lang="en-GB" altLang="en-US" sz="3600" dirty="0"/>
              <a:t>costs of shared facilities (</a:t>
            </a:r>
            <a:r>
              <a:rPr lang="en-GB" altLang="en-US" sz="3600" dirty="0" err="1"/>
              <a:t>e.g</a:t>
            </a:r>
            <a:r>
              <a:rPr lang="en-GB" altLang="en-US" sz="3600" dirty="0"/>
              <a:t> library, staff restaurant, etc.)</a:t>
            </a:r>
          </a:p>
        </p:txBody>
      </p:sp>
    </p:spTree>
    <p:extLst>
      <p:ext uri="{BB962C8B-B14F-4D97-AF65-F5344CB8AC3E}">
        <p14:creationId xmlns:p14="http://schemas.microsoft.com/office/powerpoint/2010/main" val="2497774450"/>
      </p:ext>
    </p:extLst>
  </p:cSld>
  <p:clrMapOvr>
    <a:masterClrMapping/>
  </p:clrMapOvr>
  <p:transition advTm="2000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F4918-DD1F-054C-A4FB-2EAF57D39A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87021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Costing and pricing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Estimates are made to discover the cost, to the developer, of producing a software system</a:t>
            </a:r>
          </a:p>
          <a:p>
            <a:r>
              <a:rPr lang="en-GB" altLang="en-US" sz="3600" dirty="0"/>
              <a:t>There is not a simple relationship between the development cost and the price charged to the customer</a:t>
            </a:r>
          </a:p>
          <a:p>
            <a:r>
              <a:rPr lang="en-GB" altLang="en-US" sz="3600" dirty="0"/>
              <a:t>Broader organisational, economic, political and business considerations influence the price charged</a:t>
            </a:r>
          </a:p>
        </p:txBody>
      </p:sp>
    </p:spTree>
    <p:extLst>
      <p:ext uri="{BB962C8B-B14F-4D97-AF65-F5344CB8AC3E}">
        <p14:creationId xmlns:p14="http://schemas.microsoft.com/office/powerpoint/2010/main" val="350418782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Software pricing factors</a:t>
            </a:r>
          </a:p>
        </p:txBody>
      </p:sp>
      <p:graphicFrame>
        <p:nvGraphicFramePr>
          <p:cNvPr id="12291" name="Object 6"/>
          <p:cNvGraphicFramePr>
            <a:graphicFrameLocks noChangeAspect="1"/>
          </p:cNvGraphicFramePr>
          <p:nvPr/>
        </p:nvGraphicFramePr>
        <p:xfrm>
          <a:off x="2936716" y="2144554"/>
          <a:ext cx="10158413" cy="7473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00000" imgH="4266667" progId="Paint.Picture">
                  <p:embed/>
                </p:oleObj>
              </mc:Choice>
              <mc:Fallback>
                <p:oleObj name="Bitmap Image" r:id="rId2" imgW="5800000" imgH="4266667" progId="Paint.Picture">
                  <p:embed/>
                  <p:pic>
                    <p:nvPicPr>
                      <p:cNvPr id="12291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36716" y="2144554"/>
                        <a:ext cx="10158413" cy="747301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989735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GB" altLang="en-US" sz="3600" dirty="0"/>
              <a:t>A measure of the rate at which individual engineers involved in software development produce software and associated </a:t>
            </a:r>
            <a:br>
              <a:rPr lang="en-GB" altLang="en-US" sz="3600" dirty="0"/>
            </a:br>
            <a:r>
              <a:rPr lang="en-GB" altLang="en-US" sz="3600" dirty="0"/>
              <a:t>documentation</a:t>
            </a:r>
          </a:p>
          <a:p>
            <a:r>
              <a:rPr lang="en-GB" altLang="en-US" sz="3600" dirty="0"/>
              <a:t>Not quality-oriented although quality assurance is a factor in productivity assessment</a:t>
            </a:r>
          </a:p>
          <a:p>
            <a:r>
              <a:rPr lang="en-GB" altLang="en-US" sz="3600" dirty="0"/>
              <a:t>Essentially, we want to measure useful functionality produced per time unit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altLang="en-US"/>
              <a:t>Programmer productivity</a:t>
            </a:r>
          </a:p>
        </p:txBody>
      </p:sp>
    </p:spTree>
    <p:extLst>
      <p:ext uri="{BB962C8B-B14F-4D97-AF65-F5344CB8AC3E}">
        <p14:creationId xmlns:p14="http://schemas.microsoft.com/office/powerpoint/2010/main" val="2591994374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UL">
      <a:dk1>
        <a:srgbClr val="171616"/>
      </a:dk1>
      <a:lt1>
        <a:sysClr val="window" lastClr="FFFFFF"/>
      </a:lt1>
      <a:dk2>
        <a:srgbClr val="7F7F7F"/>
      </a:dk2>
      <a:lt2>
        <a:srgbClr val="E7E6E6"/>
      </a:lt2>
      <a:accent1>
        <a:srgbClr val="00B140"/>
      </a:accent1>
      <a:accent2>
        <a:srgbClr val="034638"/>
      </a:accent2>
      <a:accent3>
        <a:srgbClr val="00A3E0"/>
      </a:accent3>
      <a:accent4>
        <a:srgbClr val="FFC72C"/>
      </a:accent4>
      <a:accent5>
        <a:srgbClr val="E31C79"/>
      </a:accent5>
      <a:accent6>
        <a:srgbClr val="D45D00"/>
      </a:accent6>
      <a:hlink>
        <a:srgbClr val="00A3E0"/>
      </a:hlink>
      <a:folHlink>
        <a:srgbClr val="6F26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" id="{8C4FAECB-4FFE-514E-86E1-D19CB0E3BBD1}" vid="{3EB642C7-DB8F-A140-B2AB-5A42E3409E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C4137211397D940B4BAE1908ED83D59" ma:contentTypeVersion="0" ma:contentTypeDescription="Create a new document." ma:contentTypeScope="" ma:versionID="7263ccf2e690e875e99a558b7728c52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BCC13DB-05A2-4CFD-AD8B-2B056964F2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024D6D1-67AC-4E6E-8A01-6E1CEB9358DE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0802F29-E2FD-4521-A0C0-C6A969A2BA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UL-PowerPoint-template</Template>
  <TotalTime>0</TotalTime>
  <Words>2591</Words>
  <Application>Microsoft Office PowerPoint</Application>
  <PresentationFormat>Custom</PresentationFormat>
  <Paragraphs>278</Paragraphs>
  <Slides>60</Slides>
  <Notes>26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7" baseType="lpstr">
      <vt:lpstr>Arial</vt:lpstr>
      <vt:lpstr>Calibri</vt:lpstr>
      <vt:lpstr>Georgia</vt:lpstr>
      <vt:lpstr>Helvetica</vt:lpstr>
      <vt:lpstr>Symbol</vt:lpstr>
      <vt:lpstr>Office Theme</vt:lpstr>
      <vt:lpstr>Bitmap Image</vt:lpstr>
      <vt:lpstr> Software Cost Estimation</vt:lpstr>
      <vt:lpstr>Software cost estimation</vt:lpstr>
      <vt:lpstr>Objectives</vt:lpstr>
      <vt:lpstr>Topics covered</vt:lpstr>
      <vt:lpstr>Fundamental estimation questions</vt:lpstr>
      <vt:lpstr>Software cost components</vt:lpstr>
      <vt:lpstr>Costing and pricing</vt:lpstr>
      <vt:lpstr>Software pricing factors</vt:lpstr>
      <vt:lpstr>Programmer productivity</vt:lpstr>
      <vt:lpstr>Productivity measures</vt:lpstr>
      <vt:lpstr>Measurement problems</vt:lpstr>
      <vt:lpstr>Lines of code</vt:lpstr>
      <vt:lpstr>Productivity comparisons</vt:lpstr>
      <vt:lpstr>High and low level languages</vt:lpstr>
      <vt:lpstr>System development times</vt:lpstr>
      <vt:lpstr>Function points</vt:lpstr>
      <vt:lpstr>Function points</vt:lpstr>
      <vt:lpstr>Object points</vt:lpstr>
      <vt:lpstr>Object point estimation</vt:lpstr>
      <vt:lpstr>Productivity estimates</vt:lpstr>
      <vt:lpstr>Factors affecting productivity</vt:lpstr>
      <vt:lpstr>Quality and productivity</vt:lpstr>
      <vt:lpstr>Estimation techniques</vt:lpstr>
      <vt:lpstr>Estimation techniques</vt:lpstr>
      <vt:lpstr>Algorithmic code modelling</vt:lpstr>
      <vt:lpstr>Expert judgement</vt:lpstr>
      <vt:lpstr>Estimation by analogy</vt:lpstr>
      <vt:lpstr>Parkinson's Law</vt:lpstr>
      <vt:lpstr>Pricing to win</vt:lpstr>
      <vt:lpstr>Top-down and bottom-up estimation</vt:lpstr>
      <vt:lpstr>Top-down estimation</vt:lpstr>
      <vt:lpstr>Bottom-up estimation</vt:lpstr>
      <vt:lpstr>Estimation methods</vt:lpstr>
      <vt:lpstr>Experience-based estimates</vt:lpstr>
      <vt:lpstr>Pricing to win</vt:lpstr>
      <vt:lpstr>Algorithmic cost modelling</vt:lpstr>
      <vt:lpstr>Estimation accuracy</vt:lpstr>
      <vt:lpstr>Estimate uncertainty</vt:lpstr>
      <vt:lpstr>The COCOMO model</vt:lpstr>
      <vt:lpstr>COCOMO 81</vt:lpstr>
      <vt:lpstr>COCOMO 2 levels</vt:lpstr>
      <vt:lpstr>Early prototyping level</vt:lpstr>
      <vt:lpstr>Object point productivity</vt:lpstr>
      <vt:lpstr>Early design level</vt:lpstr>
      <vt:lpstr>Multipliers</vt:lpstr>
      <vt:lpstr>Post-architecture level</vt:lpstr>
      <vt:lpstr>The exponent term</vt:lpstr>
      <vt:lpstr>Exponent scale factors</vt:lpstr>
      <vt:lpstr>Multipliers</vt:lpstr>
      <vt:lpstr>Project cost drivers</vt:lpstr>
      <vt:lpstr>Effects of cost drivers</vt:lpstr>
      <vt:lpstr>Project planning</vt:lpstr>
      <vt:lpstr>Management options</vt:lpstr>
      <vt:lpstr>Management options costs</vt:lpstr>
      <vt:lpstr>Option choice</vt:lpstr>
      <vt:lpstr>Project duration and staffing</vt:lpstr>
      <vt:lpstr>Staffing requirements</vt:lpstr>
      <vt:lpstr>Key points</vt:lpstr>
      <vt:lpstr>Key points</vt:lpstr>
      <vt:lpstr>Thank you</vt:lpstr>
    </vt:vector>
  </TitlesOfParts>
  <Company>University of Limerick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CS5707 – Software Engineering Development Paradigms</dc:title>
  <dc:creator>Mike.Hinchey</dc:creator>
  <cp:lastModifiedBy>Mike.Hinchey</cp:lastModifiedBy>
  <cp:revision>13</cp:revision>
  <dcterms:created xsi:type="dcterms:W3CDTF">2020-09-27T12:29:01Z</dcterms:created>
  <dcterms:modified xsi:type="dcterms:W3CDTF">2024-09-15T11:58:28Z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0x0101009C4137211397D940B4BAE1908ED83D59</vt:lpwstr>
  </property>
</Properties>
</file>

<file path=docProps/thumbnail.jpeg>
</file>